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modernComment_12F_5CA1D183.xml" ContentType="application/vnd.ms-powerpoint.comments+xml"/>
  <Override PartName="/ppt/notesSlides/notesSlide1.xml" ContentType="application/vnd.openxmlformats-officedocument.presentationml.notesSlide+xml"/>
  <Override PartName="/ppt/comments/modernComment_133_6C7D21CB.xml" ContentType="application/vnd.ms-powerpoint.comments+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6_CC5381E8.xml" ContentType="application/vnd.ms-powerpoint.comments+xml"/>
  <Override PartName="/ppt/notesSlides/notesSlide6.xml" ContentType="application/vnd.openxmlformats-officedocument.presentationml.notesSlide+xml"/>
  <Override PartName="/ppt/comments/modernComment_132_5A40212D.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E7_69588151.xml" ContentType="application/vnd.ms-powerpoint.comments+xml"/>
  <Override PartName="/ppt/notesSlides/notesSlide10.xml" ContentType="application/vnd.openxmlformats-officedocument.presentationml.notesSlide+xml"/>
  <Override PartName="/ppt/comments/modernComment_174_ADEE8239.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F3_2DFD4C8B.xml" ContentType="application/vnd.ms-powerpoint.comments+xml"/>
  <Override PartName="/ppt/notesSlides/notesSlide15.xml" ContentType="application/vnd.openxmlformats-officedocument.presentationml.notesSlide+xml"/>
  <Override PartName="/ppt/comments/modernComment_13B_B831C4DF.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E6_F78E8BBE.xml" ContentType="application/vnd.ms-powerpoint.comments+xml"/>
  <Override PartName="/ppt/notesSlides/notesSlide18.xml" ContentType="application/vnd.openxmlformats-officedocument.presentationml.notesSlide+xml"/>
  <Override PartName="/ppt/comments/modernComment_159_E0DD42FD.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72_78ED672.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75_A2E3B06B.xml" ContentType="application/vnd.ms-powerpoint.comments+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03" r:id="rId2"/>
    <p:sldId id="488" r:id="rId3"/>
    <p:sldId id="307" r:id="rId4"/>
    <p:sldId id="257" r:id="rId5"/>
    <p:sldId id="343" r:id="rId6"/>
    <p:sldId id="371" r:id="rId7"/>
    <p:sldId id="319" r:id="rId8"/>
    <p:sldId id="305" r:id="rId9"/>
    <p:sldId id="326" r:id="rId10"/>
    <p:sldId id="306" r:id="rId11"/>
    <p:sldId id="369" r:id="rId12"/>
    <p:sldId id="503" r:id="rId13"/>
    <p:sldId id="487" r:id="rId14"/>
    <p:sldId id="372" r:id="rId15"/>
    <p:sldId id="380" r:id="rId16"/>
    <p:sldId id="304" r:id="rId17"/>
    <p:sldId id="310" r:id="rId18"/>
    <p:sldId id="311" r:id="rId19"/>
    <p:sldId id="368" r:id="rId20"/>
    <p:sldId id="499" r:id="rId21"/>
    <p:sldId id="312" r:id="rId22"/>
    <p:sldId id="313" r:id="rId23"/>
    <p:sldId id="504" r:id="rId24"/>
    <p:sldId id="315" r:id="rId25"/>
    <p:sldId id="317" r:id="rId26"/>
    <p:sldId id="316" r:id="rId27"/>
    <p:sldId id="507" r:id="rId28"/>
    <p:sldId id="489" r:id="rId29"/>
    <p:sldId id="509" r:id="rId30"/>
    <p:sldId id="314" r:id="rId31"/>
    <p:sldId id="486" r:id="rId32"/>
    <p:sldId id="511" r:id="rId33"/>
    <p:sldId id="345" r:id="rId34"/>
    <p:sldId id="497" r:id="rId35"/>
    <p:sldId id="370" r:id="rId36"/>
    <p:sldId id="510" r:id="rId37"/>
    <p:sldId id="500" r:id="rId38"/>
    <p:sldId id="496" r:id="rId39"/>
    <p:sldId id="506" r:id="rId40"/>
    <p:sldId id="373" r:id="rId41"/>
    <p:sldId id="502" r:id="rId42"/>
    <p:sldId id="498" r:id="rId43"/>
    <p:sldId id="3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5A4D41-414D-5C59-B3F0-48B487C2FF8C}" name="Tatiana Woller" initials="TW" userId="S::tatiana.woller@kuleuven.be::1c2d4c38-1403-4e3e-9ea6-bb2658c7505e" providerId="AD"/>
  <p188:author id="{40158AAF-C052-A600-66DF-64BFF08FBE82}" name="Bruna Piereck Moura" initials="BP" userId="S::bruna.piereckmoura@vib.be::f8233038-743f-40e9-8c00-ac7a1dfa4368" providerId="AD"/>
  <p188:author id="{58B55ADD-6865-D5B0-8056-BFF1DD26FD2C}" name="Tatiana Woller" initials="TW" userId="S::tatiana.woller@vib.be::59e07328-2faa-43a1-9478-dcc280e035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72A"/>
    <a:srgbClr val="636363"/>
    <a:srgbClr val="FFFFFF"/>
    <a:srgbClr val="16405B"/>
    <a:srgbClr val="41B7B9"/>
    <a:srgbClr val="F15B25"/>
    <a:srgbClr val="A079BC"/>
    <a:srgbClr val="85D4CE"/>
    <a:srgbClr val="83D3CF"/>
    <a:srgbClr val="72AA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4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1CF10791-3BA0-4A4C-98DA-21D923B509F1}" authorId="{40158AAF-C052-A600-66DF-64BFF08FBE82}" created="2024-05-22T11:37:38.358">
    <ac:deMkLst xmlns:ac="http://schemas.microsoft.com/office/drawing/2013/main/command">
      <pc:docMk xmlns:pc="http://schemas.microsoft.com/office/powerpoint/2013/main/command"/>
      <pc:sldMk xmlns:pc="http://schemas.microsoft.com/office/powerpoint/2013/main/command" cId="0" sldId="257"/>
      <ac:picMk id="185" creationId="{00000000-0000-0000-0000-000000000000}"/>
    </ac:deMkLst>
    <p188:txBody>
      <a:bodyPr/>
      <a:lstStyle/>
      <a:p>
        <a:r>
          <a:rPr lang="en-BE"/>
          <a:t>If we can have the png image that is not missing the left tip of the map and has a transparent backgroung can be nicer visually, but not essencial.</a:t>
        </a:r>
      </a:p>
    </p188:txBody>
  </p188:cm>
</p188:cmLst>
</file>

<file path=ppt/comments/modernComment_12F_5CA1D183.xml><?xml version="1.0" encoding="utf-8"?>
<p188:cmLst xmlns:a="http://schemas.openxmlformats.org/drawingml/2006/main" xmlns:r="http://schemas.openxmlformats.org/officeDocument/2006/relationships" xmlns:p188="http://schemas.microsoft.com/office/powerpoint/2018/8/main">
  <p188:cm id="{C629870D-DC48-43B2-8885-AE8A25C5EDCB}" authorId="{40158AAF-C052-A600-66DF-64BFF08FBE82}" created="2024-05-22T12:50:24.667">
    <pc:sldMkLst xmlns:pc="http://schemas.microsoft.com/office/powerpoint/2013/main/command">
      <pc:docMk/>
      <pc:sldMk cId="1554108803" sldId="303"/>
    </pc:sldMkLst>
    <p188:txBody>
      <a:bodyPr/>
      <a:lstStyle/>
      <a:p>
        <a:r>
          <a:rPr lang="en-BE"/>
          <a:t>I suggest to add the slides with activity description, that makes easier for them to follow and doble check what to do for the activity, also helps trainers to keep in mind the moment and pace….</a:t>
        </a:r>
      </a:p>
    </p188:txBody>
  </p188:cm>
</p188:cmLst>
</file>

<file path=ppt/comments/modernComment_132_5A40212D.xml><?xml version="1.0" encoding="utf-8"?>
<p188:cmLst xmlns:a="http://schemas.openxmlformats.org/drawingml/2006/main" xmlns:r="http://schemas.openxmlformats.org/officeDocument/2006/relationships" xmlns:p188="http://schemas.microsoft.com/office/powerpoint/2018/8/main">
  <p188:cm id="{2D389205-0DC3-49D3-85A0-6B8243F3CEC4}" authorId="{40158AAF-C052-A600-66DF-64BFF08FBE82}" created="2024-05-21T15:05:12.232">
    <pc:sldMkLst xmlns:pc="http://schemas.microsoft.com/office/powerpoint/2013/main/command">
      <pc:docMk/>
      <pc:sldMk cId="1514152237" sldId="306"/>
    </pc:sldMkLst>
    <p188:replyLst>
      <p188:reply id="{7E0B9E05-DCEE-4D36-8462-5A76FB105260}" authorId="{40158AAF-C052-A600-66DF-64BFF08FBE82}" created="2024-05-21T15:06:26.755">
        <p188:txBody>
          <a:bodyPr/>
          <a:lstStyle/>
          <a:p>
            <a:r>
              <a:rPr lang="en-BE"/>
              <a:t>Is there a reason why KULeuven logo appears just now?</a:t>
            </a:r>
          </a:p>
        </p188:txBody>
      </p188:reply>
    </p188:replyLst>
    <p188:txBody>
      <a:bodyPr/>
      <a:lstStyle/>
      <a:p>
        <a:r>
          <a:rPr lang="en-BE"/>
          <a:t>Image does not need to be as big as possible. To really give something the attention you also need empty space. So distribute things in a way that is not super crowded.</a:t>
        </a:r>
      </a:p>
    </p188:txBody>
  </p188:cm>
</p188:cmLst>
</file>

<file path=ppt/comments/modernComment_133_6C7D21CB.xml><?xml version="1.0" encoding="utf-8"?>
<p188:cmLst xmlns:a="http://schemas.openxmlformats.org/drawingml/2006/main" xmlns:r="http://schemas.openxmlformats.org/officeDocument/2006/relationships" xmlns:p188="http://schemas.microsoft.com/office/powerpoint/2018/8/main">
  <p188:cm id="{FBB1F41E-0517-467C-ADCD-ED919D4A0719}" authorId="{40158AAF-C052-A600-66DF-64BFF08FBE82}" created="2024-05-21T13:32:06.937">
    <pc:sldMkLst xmlns:pc="http://schemas.microsoft.com/office/powerpoint/2013/main/command">
      <pc:docMk/>
      <pc:sldMk cId="1820139979" sldId="307"/>
    </pc:sldMkLst>
    <p188:txBody>
      <a:bodyPr/>
      <a:lstStyle/>
      <a:p>
        <a:r>
          <a:rPr lang="en-BE"/>
          <a:t>Learning outcomes is specifically with action verbs, in this case looks more like what is covered in the course</a:t>
        </a:r>
      </a:p>
    </p188:txBody>
  </p188:cm>
  <p188:cm id="{B782921C-4903-453C-B062-D03C948FD3CE}" authorId="{40158AAF-C052-A600-66DF-64BFF08FBE82}" created="2024-05-22T13:14:38.342">
    <pc:sldMkLst xmlns:pc="http://schemas.microsoft.com/office/powerpoint/2013/main/command">
      <pc:docMk/>
      <pc:sldMk cId="1820139979" sldId="307"/>
    </pc:sldMkLst>
    <p188:txBody>
      <a:bodyPr/>
      <a:lstStyle/>
      <a:p>
        <a:r>
          <a:rPr lang="en-BE"/>
          <a:t>Add a slide on how to connect to open ondemand</a:t>
        </a:r>
      </a:p>
    </p188:txBody>
  </p188:cm>
</p188:cmLst>
</file>

<file path=ppt/comments/modernComment_13B_B831C4DF.xml><?xml version="1.0" encoding="utf-8"?>
<p188:cmLst xmlns:a="http://schemas.openxmlformats.org/drawingml/2006/main" xmlns:r="http://schemas.openxmlformats.org/officeDocument/2006/relationships" xmlns:p188="http://schemas.microsoft.com/office/powerpoint/2018/8/main">
  <p188:cm id="{FE760AA2-27E9-4A92-9F56-1192F04EC6B0}" authorId="{3D5A4D41-414D-5C59-B3F0-48B487C2FF8C}" created="2024-05-21T09:38:45.201">
    <ac:txMkLst xmlns:ac="http://schemas.microsoft.com/office/drawing/2013/main/command">
      <pc:docMk xmlns:pc="http://schemas.microsoft.com/office/powerpoint/2013/main/command"/>
      <pc:sldMk xmlns:pc="http://schemas.microsoft.com/office/powerpoint/2013/main/command" cId="3090269407" sldId="315"/>
      <ac:spMk id="2" creationId="{6B20EC64-E2B2-4BFF-CF79-17DE33B3C9A7}"/>
      <ac:txMk cp="0" len="45">
        <ac:context len="46" hash="4034802488"/>
      </ac:txMk>
    </ac:txMkLst>
    <p188:pos x="10455111" y="586982"/>
    <p188:replyLst>
      <p188:reply id="{A4DEC72E-C32C-4AB0-BBB5-E5B42EF42188}" authorId="{40158AAF-C052-A600-66DF-64BFF08FBE82}" created="2024-05-23T08:20:30.337">
        <p188:txBody>
          <a:bodyPr/>
          <a:lstStyle/>
          <a:p>
            <a:r>
              <a:rPr lang="en-US"/>
              <a:t>depends, if it will help you explain something... Whatever image you use, is good to explain unless is just a basic ilustration (self-explanatory). What is your intention with this imagees?</a:t>
            </a:r>
          </a:p>
        </p188:txBody>
      </p188:reply>
    </p188:replyLst>
    <p188:txBody>
      <a:bodyPr/>
      <a:lstStyle/>
      <a:p>
        <a:r>
          <a:rPr lang="en-GB"/>
          <a:t>Should I add a figure about 3d slicer or vesselvuio ?</a:t>
        </a:r>
      </a:p>
    </p188:txBody>
  </p188:cm>
</p188:cmLst>
</file>

<file path=ppt/comments/modernComment_146_CC5381E8.xml><?xml version="1.0" encoding="utf-8"?>
<p188:cmLst xmlns:a="http://schemas.openxmlformats.org/drawingml/2006/main" xmlns:r="http://schemas.openxmlformats.org/officeDocument/2006/relationships" xmlns:p188="http://schemas.microsoft.com/office/powerpoint/2018/8/main">
  <p188:cm id="{2FA79BD8-1D1B-4690-8F56-282F64F9D89C}" authorId="{40158AAF-C052-A600-66DF-64BFF08FBE82}" created="2024-05-22T09:32:30.477">
    <ac:deMkLst xmlns:ac="http://schemas.microsoft.com/office/drawing/2013/main/command">
      <pc:docMk xmlns:pc="http://schemas.microsoft.com/office/powerpoint/2013/main/command"/>
      <pc:sldMk xmlns:pc="http://schemas.microsoft.com/office/powerpoint/2013/main/command" cId="3428024808" sldId="326"/>
      <ac:picMk id="6" creationId="{1AE3F3EE-9086-FCCA-128D-51BB9B5D7CEB}"/>
    </ac:deMkLst>
    <p188:replyLst>
      <p188:reply id="{2272D893-19F7-4FB5-9AB6-22B638461DD6}" authorId="{40158AAF-C052-A600-66DF-64BFF08FBE82}" created="2024-05-22T09:32:46.772">
        <p188:txBody>
          <a:bodyPr/>
          <a:lstStyle/>
          <a:p>
            <a:r>
              <a:rPr lang="en-BE"/>
              <a:t>And has no VIB</a:t>
            </a:r>
          </a:p>
        </p188:txBody>
      </p188:reply>
    </p188:replyLst>
    <p188:txBody>
      <a:bodyPr/>
      <a:lstStyle/>
      <a:p>
        <a:r>
          <a:rPr lang="en-BE"/>
          <a:t>Would be good to find the map-version 
that is not cutting the left tip of the map.</a:t>
        </a:r>
      </a:p>
    </p188:txBody>
  </p188:cm>
</p188:cmLst>
</file>

<file path=ppt/comments/modernComment_159_E0DD42FD.xml><?xml version="1.0" encoding="utf-8"?>
<p188:cmLst xmlns:a="http://schemas.openxmlformats.org/drawingml/2006/main" xmlns:r="http://schemas.openxmlformats.org/officeDocument/2006/relationships" xmlns:p188="http://schemas.microsoft.com/office/powerpoint/2018/8/main">
  <p188:cm id="{DA293250-1B3F-4078-9403-864BFF1BE01A}" authorId="{40158AAF-C052-A600-66DF-64BFF08FBE82}" created="2024-05-22T11:19:12.255">
    <ac:deMkLst xmlns:ac="http://schemas.microsoft.com/office/drawing/2013/main/command">
      <pc:docMk xmlns:pc="http://schemas.microsoft.com/office/powerpoint/2013/main/command"/>
      <pc:sldMk xmlns:pc="http://schemas.microsoft.com/office/powerpoint/2013/main/command" cId="3772596989" sldId="345"/>
      <ac:spMk id="10" creationId="{D7D448EC-F2BC-4125-9D67-91294FACF9C2}"/>
    </ac:deMkLst>
    <p188:txBody>
      <a:bodyPr/>
      <a:lstStyle/>
      <a:p>
        <a:r>
          <a:rPr lang="en-BE"/>
          <a:t>Finding png with transparent backgrounds might make easier to put images together (For the future)</a:t>
        </a:r>
      </a:p>
    </p188:txBody>
  </p188:cm>
</p188:cmLst>
</file>

<file path=ppt/comments/modernComment_172_78ED672.xml><?xml version="1.0" encoding="utf-8"?>
<p188:cmLst xmlns:a="http://schemas.openxmlformats.org/drawingml/2006/main" xmlns:r="http://schemas.openxmlformats.org/officeDocument/2006/relationships" xmlns:p188="http://schemas.microsoft.com/office/powerpoint/2018/8/main">
  <p188:cm id="{14DD7058-A618-4E65-9054-937B2D9BF746}" authorId="{3D5A4D41-414D-5C59-B3F0-48B487C2FF8C}" created="2024-05-21T12:02:04.758">
    <ac:txMkLst xmlns:ac="http://schemas.microsoft.com/office/drawing/2013/main/command">
      <pc:docMk xmlns:pc="http://schemas.microsoft.com/office/powerpoint/2013/main/command"/>
      <pc:sldMk xmlns:pc="http://schemas.microsoft.com/office/powerpoint/2013/main/command" cId="126801522" sldId="370"/>
      <ac:spMk id="2" creationId="{1978CB98-66AD-EB99-A95E-7597A91A01FF}"/>
      <ac:txMk cp="0" len="1">
        <ac:context len="42" hash="646081901"/>
      </ac:txMk>
    </ac:txMkLst>
    <p188:pos x="4007177" y="586982"/>
    <p188:txBody>
      <a:bodyPr/>
      <a:lstStyle/>
      <a:p>
        <a:r>
          <a:rPr lang="en-GB"/>
          <a:t>Should we make a folder for everyone who is subscribed for the course or show them how to do it during the course ?</a:t>
        </a:r>
      </a:p>
    </p188:txBody>
  </p188:cm>
</p188:cmLst>
</file>

<file path=ppt/comments/modernComment_174_ADEE8239.xml><?xml version="1.0" encoding="utf-8"?>
<p188:cmLst xmlns:a="http://schemas.openxmlformats.org/drawingml/2006/main" xmlns:r="http://schemas.openxmlformats.org/officeDocument/2006/relationships" xmlns:p188="http://schemas.microsoft.com/office/powerpoint/2018/8/main">
  <p188:cm id="{1EA87D26-CDE5-4B30-8482-AA9DDC281F46}" authorId="{40158AAF-C052-A600-66DF-64BFF08FBE82}" status="resolved" created="2024-05-22T11:07:25.033" complete="100000">
    <pc:sldMkLst xmlns:pc="http://schemas.microsoft.com/office/powerpoint/2013/main/command">
      <pc:docMk/>
      <pc:sldMk cId="2918089273" sldId="372"/>
    </pc:sldMkLst>
    <p188:txBody>
      <a:bodyPr/>
      <a:lstStyle/>
      <a:p>
        <a:r>
          <a:rPr lang="en-BE"/>
          <a:t>Reservatoin is only for VIB, I believe for others also….</a:t>
        </a:r>
      </a:p>
    </p188:txBody>
  </p188:cm>
</p188:cmLst>
</file>

<file path=ppt/comments/modernComment_175_A2E3B06B.xml><?xml version="1.0" encoding="utf-8"?>
<p188:cmLst xmlns:a="http://schemas.openxmlformats.org/drawingml/2006/main" xmlns:r="http://schemas.openxmlformats.org/officeDocument/2006/relationships" xmlns:p188="http://schemas.microsoft.com/office/powerpoint/2018/8/main">
  <p188:cm id="{A63F2F61-935C-4E3B-A0A4-F10A8EFD1678}" authorId="{40158AAF-C052-A600-66DF-64BFF08FBE82}" created="2024-05-21T15:30:13.326">
    <pc:sldMkLst xmlns:pc="http://schemas.microsoft.com/office/powerpoint/2013/main/command">
      <pc:docMk/>
      <pc:sldMk cId="2732830827" sldId="373"/>
    </pc:sldMkLst>
    <p188:replyLst>
      <p188:reply id="{6886F0DF-0138-4A19-8C03-33F52F44C421}" authorId="{58B55ADD-6865-D5B0-8056-BFF1DD26FD2C}" created="2024-05-22T06:56:01.477">
        <p188:txBody>
          <a:bodyPr/>
          <a:lstStyle/>
          <a:p>
            <a:r>
              <a:rPr lang="en-US"/>
              <a:t>I agree fully with your statement</a:t>
            </a:r>
          </a:p>
        </p188:txBody>
      </p188:reply>
    </p188:replyLst>
    <p188:txBody>
      <a:bodyPr/>
      <a:lstStyle/>
      <a:p>
        <a:r>
          <a:rPr lang="en-BE"/>
          <a:t>Lets make this last two slides more interesting</a:t>
        </a:r>
      </a:p>
    </p188:txBody>
  </p188:cm>
</p188:cmLst>
</file>

<file path=ppt/comments/modernComment_1E6_F78E8BBE.xml><?xml version="1.0" encoding="utf-8"?>
<p188:cmLst xmlns:a="http://schemas.openxmlformats.org/drawingml/2006/main" xmlns:r="http://schemas.openxmlformats.org/officeDocument/2006/relationships" xmlns:p188="http://schemas.microsoft.com/office/powerpoint/2018/8/main">
  <p188:cm id="{1AE0F04E-B988-41CE-993A-BD8CEFE9F635}" authorId="{3D5A4D41-414D-5C59-B3F0-48B487C2FF8C}" created="2024-05-21T09:15:58.226">
    <ac:txMkLst xmlns:ac="http://schemas.microsoft.com/office/drawing/2013/main/command">
      <pc:docMk xmlns:pc="http://schemas.microsoft.com/office/powerpoint/2013/main/command"/>
      <pc:sldMk xmlns:pc="http://schemas.microsoft.com/office/powerpoint/2013/main/command" cId="4153314238" sldId="486"/>
      <ac:spMk id="2" creationId="{5715E66C-A150-F4B9-222E-681DD571F140}"/>
      <ac:txMk cp="0" len="37">
        <ac:context len="38" hash="3793401058"/>
      </ac:txMk>
    </ac:txMkLst>
    <p188:pos x="8136118" y="586982"/>
    <p188:txBody>
      <a:bodyPr/>
      <a:lstStyle/>
      <a:p>
        <a:r>
          <a:rPr lang="en-GB"/>
          <a:t>Any suggestion how to improve this slide ?</a:t>
        </a:r>
      </a:p>
    </p188:txBody>
    <p188:extLst>
      <p:ext xmlns:p="http://schemas.openxmlformats.org/presentationml/2006/main" uri="{57CB4572-C831-44C2-8A1C-0ADB6CCDFE69}">
        <p223:reactions xmlns="" xmlns:p223="http://schemas.microsoft.com/office/powerpoint/2022/03/main">
          <p223:rxn type="👍">
            <p223:instance time="2024-05-22T12:43:40.616" authorId="{40158AAF-C052-A600-66DF-64BFF08FBE82}"/>
          </p223:rxn>
        </p223:reactions>
      </p:ext>
    </p188:extLst>
  </p188:cm>
</p188:cmLst>
</file>

<file path=ppt/comments/modernComment_1E7_69588151.xml><?xml version="1.0" encoding="utf-8"?>
<p188:cmLst xmlns:a="http://schemas.openxmlformats.org/drawingml/2006/main" xmlns:r="http://schemas.openxmlformats.org/officeDocument/2006/relationships" xmlns:p188="http://schemas.microsoft.com/office/powerpoint/2018/8/main">
  <p188:cm id="{0DB5837E-3073-4395-AAA8-4723359C5E7F}" authorId="{40158AAF-C052-A600-66DF-64BFF08FBE82}" created="2024-05-21T15:10:21.590">
    <ac:deMkLst xmlns:ac="http://schemas.microsoft.com/office/drawing/2013/main/command">
      <pc:docMk xmlns:pc="http://schemas.microsoft.com/office/powerpoint/2013/main/command"/>
      <pc:sldMk xmlns:pc="http://schemas.microsoft.com/office/powerpoint/2013/main/command" cId="1767407953" sldId="487"/>
      <ac:spMk id="3" creationId="{3741E16D-2F32-D217-F397-8B3BA70BA485}"/>
    </ac:deMkLst>
    <p188:txBody>
      <a:bodyPr/>
      <a:lstStyle/>
      <a:p>
        <a:r>
          <a:rPr lang="en-BE"/>
          <a:t>The sentence is long and confuse bellow the table, is better to make very clear and as short as possible or in topics.</a:t>
        </a:r>
      </a:p>
    </p188:txBody>
  </p188:cm>
</p188:cmLst>
</file>

<file path=ppt/comments/modernComment_1F3_2DFD4C8B.xml><?xml version="1.0" encoding="utf-8"?>
<p188:cmLst xmlns:a="http://schemas.openxmlformats.org/drawingml/2006/main" xmlns:r="http://schemas.openxmlformats.org/officeDocument/2006/relationships" xmlns:p188="http://schemas.microsoft.com/office/powerpoint/2018/8/main">
  <p188:cm id="{5F2FE4D9-39CF-4197-B447-8A08A26BA89E}" authorId="{58B55ADD-6865-D5B0-8056-BFF1DD26FD2C}" created="2024-05-23T07:53:22.448">
    <ac:deMkLst xmlns:ac="http://schemas.microsoft.com/office/drawing/2013/main/command">
      <pc:docMk xmlns:pc="http://schemas.microsoft.com/office/powerpoint/2013/main/command"/>
      <pc:sldMk xmlns:pc="http://schemas.microsoft.com/office/powerpoint/2013/main/command" cId="771574923" sldId="499"/>
      <ac:spMk id="3" creationId="{B6CBCD95-62DC-0C97-2C73-96FFFA4F7F84}"/>
    </ac:deMkLst>
    <p188:txBody>
      <a:bodyPr/>
      <a:lstStyle/>
      <a:p>
        <a:r>
          <a:rPr lang="en-US"/>
          <a:t>reorganiser: tier2 ensemble, vib compute  + tier1</a:t>
        </a:r>
      </a:p>
    </p188:txBody>
    <p188:extLst>
      <p:ext xmlns:p="http://schemas.openxmlformats.org/presentationml/2006/main" uri="{57CB4572-C831-44C2-8A1C-0ADB6CCDFE69}">
        <p223:reactions xmlns="" xmlns:p223="http://schemas.microsoft.com/office/powerpoint/2022/03/main">
          <p223:rxn type="👍">
            <p223:instance time="2024-05-23T08:18:35.111" authorId="{40158AAF-C052-A600-66DF-64BFF08FBE82}"/>
          </p223:rxn>
        </p223:reactions>
      </p:ext>
    </p188:extLst>
  </p188:cm>
</p188:cmLst>
</file>

<file path=ppt/diagrams/_rels/data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4" Type="http://schemas.openxmlformats.org/officeDocument/2006/relationships/image" Target="../media/image9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4.png"/><Relationship Id="rId4"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9679EE-4B2B-482A-A442-9298FD08B9DC}" type="doc">
      <dgm:prSet loTypeId="urn:microsoft.com/office/officeart/2005/8/layout/pyramid1" loCatId="pyramid" qsTypeId="urn:microsoft.com/office/officeart/2005/8/quickstyle/simple1" qsCatId="simple" csTypeId="urn:microsoft.com/office/officeart/2005/8/colors/colorful4" csCatId="colorful" phldr="1"/>
      <dgm:spPr/>
    </dgm:pt>
    <dgm:pt modelId="{30C4345A-11B6-4221-92B3-1DF9E46F0ED3}">
      <dgm:prSet phldrT="[Text]" custT="1"/>
      <dgm:spPr>
        <a:solidFill>
          <a:srgbClr val="1B2944"/>
        </a:solidFill>
      </dgm:spPr>
      <dgm:t>
        <a:bodyPr/>
        <a:lstStyle/>
        <a:p>
          <a:endParaRPr lang="en-US" sz="2800"/>
        </a:p>
        <a:p>
          <a:r>
            <a:rPr lang="en-US" sz="2800">
              <a:solidFill>
                <a:schemeClr val="bg1"/>
              </a:solidFill>
            </a:rPr>
            <a:t>Tier-0</a:t>
          </a:r>
        </a:p>
        <a:p>
          <a:r>
            <a:rPr lang="en-US" sz="1600">
              <a:solidFill>
                <a:schemeClr val="bg1"/>
              </a:solidFill>
            </a:rPr>
            <a:t>European</a:t>
          </a:r>
          <a:endParaRPr lang="en-GB" sz="1600">
            <a:solidFill>
              <a:schemeClr val="bg1"/>
            </a:solidFill>
          </a:endParaRPr>
        </a:p>
      </dgm:t>
    </dgm:pt>
    <dgm:pt modelId="{DE9A6F4A-41BB-4DD9-9FD6-1FC81021D0C7}" type="parTrans" cxnId="{074129C1-AECB-4188-8706-1A32E934DCC2}">
      <dgm:prSet/>
      <dgm:spPr/>
      <dgm:t>
        <a:bodyPr/>
        <a:lstStyle/>
        <a:p>
          <a:endParaRPr lang="en-GB"/>
        </a:p>
      </dgm:t>
    </dgm:pt>
    <dgm:pt modelId="{7FF49B7D-5592-4542-B767-D9CD5AC0F1AB}" type="sibTrans" cxnId="{074129C1-AECB-4188-8706-1A32E934DCC2}">
      <dgm:prSet/>
      <dgm:spPr/>
      <dgm:t>
        <a:bodyPr/>
        <a:lstStyle/>
        <a:p>
          <a:endParaRPr lang="en-GB"/>
        </a:p>
      </dgm:t>
    </dgm:pt>
    <dgm:pt modelId="{2026DAA8-C126-4514-8CEB-97E3810EA4F1}">
      <dgm:prSet phldrT="[Text]" custT="1"/>
      <dgm:spPr>
        <a:solidFill>
          <a:srgbClr val="5C2A83"/>
        </a:solidFill>
      </dgm:spPr>
      <dgm:t>
        <a:bodyPr/>
        <a:lstStyle/>
        <a:p>
          <a:r>
            <a:rPr lang="en-US" sz="2800">
              <a:solidFill>
                <a:schemeClr val="bg1"/>
              </a:solidFill>
            </a:rPr>
            <a:t>Tier-1</a:t>
          </a:r>
        </a:p>
        <a:p>
          <a:r>
            <a:rPr lang="en-US" sz="1600">
              <a:solidFill>
                <a:schemeClr val="bg1"/>
              </a:solidFill>
            </a:rPr>
            <a:t>Regional/national</a:t>
          </a:r>
          <a:endParaRPr lang="en-GB" sz="1600">
            <a:solidFill>
              <a:schemeClr val="bg1"/>
            </a:solidFill>
          </a:endParaRPr>
        </a:p>
      </dgm:t>
    </dgm:pt>
    <dgm:pt modelId="{DBD7F5E4-F03E-4792-8733-103E772FD81C}" type="parTrans" cxnId="{02D0A171-94BA-4FA9-B82E-D230FC5CCE06}">
      <dgm:prSet/>
      <dgm:spPr/>
      <dgm:t>
        <a:bodyPr/>
        <a:lstStyle/>
        <a:p>
          <a:endParaRPr lang="en-GB"/>
        </a:p>
      </dgm:t>
    </dgm:pt>
    <dgm:pt modelId="{16A44A47-F66D-4BE6-B283-5E04F47E83C3}" type="sibTrans" cxnId="{02D0A171-94BA-4FA9-B82E-D230FC5CCE06}">
      <dgm:prSet/>
      <dgm:spPr/>
      <dgm:t>
        <a:bodyPr/>
        <a:lstStyle/>
        <a:p>
          <a:endParaRPr lang="en-GB"/>
        </a:p>
      </dgm:t>
    </dgm:pt>
    <dgm:pt modelId="{23E63F40-EBCC-4892-BA5F-FA4801FEA9AA}">
      <dgm:prSet phldrT="[Text]" custT="1"/>
      <dgm:spPr>
        <a:solidFill>
          <a:srgbClr val="ED672A"/>
        </a:solidFill>
      </dgm:spPr>
      <dgm:t>
        <a:bodyPr/>
        <a:lstStyle/>
        <a:p>
          <a:r>
            <a:rPr lang="en-US" sz="2800"/>
            <a:t>Tier-2</a:t>
          </a:r>
        </a:p>
        <a:p>
          <a:r>
            <a:rPr lang="en-US" sz="3000"/>
            <a:t> </a:t>
          </a:r>
          <a:r>
            <a:rPr lang="en-US" sz="1600"/>
            <a:t>University</a:t>
          </a:r>
          <a:endParaRPr lang="en-GB" sz="1600"/>
        </a:p>
      </dgm:t>
    </dgm:pt>
    <dgm:pt modelId="{6ADDD0E6-51E9-49A7-985D-DCBDD7A0A50A}" type="parTrans" cxnId="{40195A64-D3B7-4E99-A4C4-F0CC02554368}">
      <dgm:prSet/>
      <dgm:spPr/>
      <dgm:t>
        <a:bodyPr/>
        <a:lstStyle/>
        <a:p>
          <a:endParaRPr lang="en-GB"/>
        </a:p>
      </dgm:t>
    </dgm:pt>
    <dgm:pt modelId="{3E8A7255-7ECF-4B75-8410-78869CE8541B}" type="sibTrans" cxnId="{40195A64-D3B7-4E99-A4C4-F0CC02554368}">
      <dgm:prSet/>
      <dgm:spPr/>
      <dgm:t>
        <a:bodyPr/>
        <a:lstStyle/>
        <a:p>
          <a:endParaRPr lang="en-GB"/>
        </a:p>
      </dgm:t>
    </dgm:pt>
    <dgm:pt modelId="{C620F34D-ADDB-4FF1-B44B-393669E25961}">
      <dgm:prSet phldrT="[Text]" custT="1"/>
      <dgm:spPr>
        <a:solidFill>
          <a:srgbClr val="41B7B9"/>
        </a:solidFill>
      </dgm:spPr>
      <dgm:t>
        <a:bodyPr/>
        <a:lstStyle/>
        <a:p>
          <a:r>
            <a:rPr lang="en-US" sz="3000"/>
            <a:t> </a:t>
          </a:r>
          <a:r>
            <a:rPr lang="en-US" sz="2800"/>
            <a:t>Tier-3</a:t>
          </a:r>
          <a:r>
            <a:rPr lang="en-US" sz="3000"/>
            <a:t> </a:t>
          </a:r>
        </a:p>
        <a:p>
          <a:r>
            <a:rPr lang="en-US" sz="1600"/>
            <a:t>Desktop</a:t>
          </a:r>
          <a:endParaRPr lang="en-GB" sz="1600"/>
        </a:p>
      </dgm:t>
    </dgm:pt>
    <dgm:pt modelId="{3E9700D6-061C-4FD1-9FB1-3A49A0BBB5BC}" type="parTrans" cxnId="{7BCE0BDC-2D13-4181-964A-884C4B7F727C}">
      <dgm:prSet/>
      <dgm:spPr/>
      <dgm:t>
        <a:bodyPr/>
        <a:lstStyle/>
        <a:p>
          <a:endParaRPr lang="en-GB"/>
        </a:p>
      </dgm:t>
    </dgm:pt>
    <dgm:pt modelId="{33FF18E7-0438-4C70-819B-529F182EF0EC}" type="sibTrans" cxnId="{7BCE0BDC-2D13-4181-964A-884C4B7F727C}">
      <dgm:prSet/>
      <dgm:spPr/>
      <dgm:t>
        <a:bodyPr/>
        <a:lstStyle/>
        <a:p>
          <a:endParaRPr lang="en-GB"/>
        </a:p>
      </dgm:t>
    </dgm:pt>
    <dgm:pt modelId="{744D0951-E557-4A29-8AFE-BCC077ACC81C}" type="pres">
      <dgm:prSet presAssocID="{EC9679EE-4B2B-482A-A442-9298FD08B9DC}" presName="Name0" presStyleCnt="0">
        <dgm:presLayoutVars>
          <dgm:dir/>
          <dgm:animLvl val="lvl"/>
          <dgm:resizeHandles val="exact"/>
        </dgm:presLayoutVars>
      </dgm:prSet>
      <dgm:spPr/>
    </dgm:pt>
    <dgm:pt modelId="{178C5854-C9C2-493A-BD90-88A09DFF473E}" type="pres">
      <dgm:prSet presAssocID="{30C4345A-11B6-4221-92B3-1DF9E46F0ED3}" presName="Name8" presStyleCnt="0"/>
      <dgm:spPr/>
    </dgm:pt>
    <dgm:pt modelId="{58C317E2-19ED-4805-A9EB-694DF573F134}" type="pres">
      <dgm:prSet presAssocID="{30C4345A-11B6-4221-92B3-1DF9E46F0ED3}" presName="level" presStyleLbl="node1" presStyleIdx="0" presStyleCnt="4" custScaleY="180864">
        <dgm:presLayoutVars>
          <dgm:chMax val="1"/>
          <dgm:bulletEnabled val="1"/>
        </dgm:presLayoutVars>
      </dgm:prSet>
      <dgm:spPr/>
    </dgm:pt>
    <dgm:pt modelId="{22076463-5FAC-4B43-BF71-A6825461F66C}" type="pres">
      <dgm:prSet presAssocID="{30C4345A-11B6-4221-92B3-1DF9E46F0ED3}" presName="levelTx" presStyleLbl="revTx" presStyleIdx="0" presStyleCnt="0">
        <dgm:presLayoutVars>
          <dgm:chMax val="1"/>
          <dgm:bulletEnabled val="1"/>
        </dgm:presLayoutVars>
      </dgm:prSet>
      <dgm:spPr/>
    </dgm:pt>
    <dgm:pt modelId="{493AD82A-B7AC-46BE-A931-0C24623606FB}" type="pres">
      <dgm:prSet presAssocID="{2026DAA8-C126-4514-8CEB-97E3810EA4F1}" presName="Name8" presStyleCnt="0"/>
      <dgm:spPr/>
    </dgm:pt>
    <dgm:pt modelId="{4151107E-3787-4C57-87D2-B636086460F4}" type="pres">
      <dgm:prSet presAssocID="{2026DAA8-C126-4514-8CEB-97E3810EA4F1}" presName="level" presStyleLbl="node1" presStyleIdx="1" presStyleCnt="4">
        <dgm:presLayoutVars>
          <dgm:chMax val="1"/>
          <dgm:bulletEnabled val="1"/>
        </dgm:presLayoutVars>
      </dgm:prSet>
      <dgm:spPr/>
    </dgm:pt>
    <dgm:pt modelId="{11D64671-A518-4949-B851-0D3CECBB6CA9}" type="pres">
      <dgm:prSet presAssocID="{2026DAA8-C126-4514-8CEB-97E3810EA4F1}" presName="levelTx" presStyleLbl="revTx" presStyleIdx="0" presStyleCnt="0">
        <dgm:presLayoutVars>
          <dgm:chMax val="1"/>
          <dgm:bulletEnabled val="1"/>
        </dgm:presLayoutVars>
      </dgm:prSet>
      <dgm:spPr/>
    </dgm:pt>
    <dgm:pt modelId="{6D2C058E-A449-4F6C-B024-F236A5F14918}" type="pres">
      <dgm:prSet presAssocID="{23E63F40-EBCC-4892-BA5F-FA4801FEA9AA}" presName="Name8" presStyleCnt="0"/>
      <dgm:spPr/>
    </dgm:pt>
    <dgm:pt modelId="{658A2B08-FEA0-478D-8AAB-14C3A39B9B40}" type="pres">
      <dgm:prSet presAssocID="{23E63F40-EBCC-4892-BA5F-FA4801FEA9AA}" presName="level" presStyleLbl="node1" presStyleIdx="2" presStyleCnt="4">
        <dgm:presLayoutVars>
          <dgm:chMax val="1"/>
          <dgm:bulletEnabled val="1"/>
        </dgm:presLayoutVars>
      </dgm:prSet>
      <dgm:spPr/>
    </dgm:pt>
    <dgm:pt modelId="{D9CCCE4D-D40F-4BB9-B145-7541B9090A57}" type="pres">
      <dgm:prSet presAssocID="{23E63F40-EBCC-4892-BA5F-FA4801FEA9AA}" presName="levelTx" presStyleLbl="revTx" presStyleIdx="0" presStyleCnt="0">
        <dgm:presLayoutVars>
          <dgm:chMax val="1"/>
          <dgm:bulletEnabled val="1"/>
        </dgm:presLayoutVars>
      </dgm:prSet>
      <dgm:spPr/>
    </dgm:pt>
    <dgm:pt modelId="{58CD5F6E-6163-40A1-BCC1-4EC06635C162}" type="pres">
      <dgm:prSet presAssocID="{C620F34D-ADDB-4FF1-B44B-393669E25961}" presName="Name8" presStyleCnt="0"/>
      <dgm:spPr/>
    </dgm:pt>
    <dgm:pt modelId="{A690D190-356C-4D0D-8D54-4DB1EF537026}" type="pres">
      <dgm:prSet presAssocID="{C620F34D-ADDB-4FF1-B44B-393669E25961}" presName="level" presStyleLbl="node1" presStyleIdx="3" presStyleCnt="4">
        <dgm:presLayoutVars>
          <dgm:chMax val="1"/>
          <dgm:bulletEnabled val="1"/>
        </dgm:presLayoutVars>
      </dgm:prSet>
      <dgm:spPr/>
    </dgm:pt>
    <dgm:pt modelId="{71A9AE98-635A-4202-83AE-C9E44FD063D8}" type="pres">
      <dgm:prSet presAssocID="{C620F34D-ADDB-4FF1-B44B-393669E25961}" presName="levelTx" presStyleLbl="revTx" presStyleIdx="0" presStyleCnt="0">
        <dgm:presLayoutVars>
          <dgm:chMax val="1"/>
          <dgm:bulletEnabled val="1"/>
        </dgm:presLayoutVars>
      </dgm:prSet>
      <dgm:spPr/>
    </dgm:pt>
  </dgm:ptLst>
  <dgm:cxnLst>
    <dgm:cxn modelId="{7B74CF01-96FB-445F-9E03-D1724E952BA4}" type="presOf" srcId="{C620F34D-ADDB-4FF1-B44B-393669E25961}" destId="{71A9AE98-635A-4202-83AE-C9E44FD063D8}" srcOrd="1" destOrd="0" presId="urn:microsoft.com/office/officeart/2005/8/layout/pyramid1"/>
    <dgm:cxn modelId="{921B6220-E566-4394-A5F7-73BFDED26659}" type="presOf" srcId="{C620F34D-ADDB-4FF1-B44B-393669E25961}" destId="{A690D190-356C-4D0D-8D54-4DB1EF537026}" srcOrd="0" destOrd="0" presId="urn:microsoft.com/office/officeart/2005/8/layout/pyramid1"/>
    <dgm:cxn modelId="{40195A64-D3B7-4E99-A4C4-F0CC02554368}" srcId="{EC9679EE-4B2B-482A-A442-9298FD08B9DC}" destId="{23E63F40-EBCC-4892-BA5F-FA4801FEA9AA}" srcOrd="2" destOrd="0" parTransId="{6ADDD0E6-51E9-49A7-985D-DCBDD7A0A50A}" sibTransId="{3E8A7255-7ECF-4B75-8410-78869CE8541B}"/>
    <dgm:cxn modelId="{C93BD467-7F3A-4C8C-9B89-0789DB74A27B}" type="presOf" srcId="{30C4345A-11B6-4221-92B3-1DF9E46F0ED3}" destId="{58C317E2-19ED-4805-A9EB-694DF573F134}" srcOrd="0" destOrd="0" presId="urn:microsoft.com/office/officeart/2005/8/layout/pyramid1"/>
    <dgm:cxn modelId="{32D56849-6A31-4946-8083-68729A297B40}" type="presOf" srcId="{30C4345A-11B6-4221-92B3-1DF9E46F0ED3}" destId="{22076463-5FAC-4B43-BF71-A6825461F66C}" srcOrd="1" destOrd="0" presId="urn:microsoft.com/office/officeart/2005/8/layout/pyramid1"/>
    <dgm:cxn modelId="{02D0A171-94BA-4FA9-B82E-D230FC5CCE06}" srcId="{EC9679EE-4B2B-482A-A442-9298FD08B9DC}" destId="{2026DAA8-C126-4514-8CEB-97E3810EA4F1}" srcOrd="1" destOrd="0" parTransId="{DBD7F5E4-F03E-4792-8733-103E772FD81C}" sibTransId="{16A44A47-F66D-4BE6-B283-5E04F47E83C3}"/>
    <dgm:cxn modelId="{CCB98A88-4EE4-4ABF-82DE-F0BF16B37C02}" type="presOf" srcId="{2026DAA8-C126-4514-8CEB-97E3810EA4F1}" destId="{11D64671-A518-4949-B851-0D3CECBB6CA9}" srcOrd="1" destOrd="0" presId="urn:microsoft.com/office/officeart/2005/8/layout/pyramid1"/>
    <dgm:cxn modelId="{F67A1E8F-EE13-47FB-80C5-A644B7D305C3}" type="presOf" srcId="{2026DAA8-C126-4514-8CEB-97E3810EA4F1}" destId="{4151107E-3787-4C57-87D2-B636086460F4}" srcOrd="0" destOrd="0" presId="urn:microsoft.com/office/officeart/2005/8/layout/pyramid1"/>
    <dgm:cxn modelId="{B41453B6-2F79-48B9-A56E-B143E62FB1E5}" type="presOf" srcId="{EC9679EE-4B2B-482A-A442-9298FD08B9DC}" destId="{744D0951-E557-4A29-8AFE-BCC077ACC81C}" srcOrd="0" destOrd="0" presId="urn:microsoft.com/office/officeart/2005/8/layout/pyramid1"/>
    <dgm:cxn modelId="{074129C1-AECB-4188-8706-1A32E934DCC2}" srcId="{EC9679EE-4B2B-482A-A442-9298FD08B9DC}" destId="{30C4345A-11B6-4221-92B3-1DF9E46F0ED3}" srcOrd="0" destOrd="0" parTransId="{DE9A6F4A-41BB-4DD9-9FD6-1FC81021D0C7}" sibTransId="{7FF49B7D-5592-4542-B767-D9CD5AC0F1AB}"/>
    <dgm:cxn modelId="{3930F4CF-AFC0-4EE2-BC11-43C60DA14089}" type="presOf" srcId="{23E63F40-EBCC-4892-BA5F-FA4801FEA9AA}" destId="{658A2B08-FEA0-478D-8AAB-14C3A39B9B40}" srcOrd="0" destOrd="0" presId="urn:microsoft.com/office/officeart/2005/8/layout/pyramid1"/>
    <dgm:cxn modelId="{EE3763D5-7EE4-4D26-998B-72EF603A18D1}" type="presOf" srcId="{23E63F40-EBCC-4892-BA5F-FA4801FEA9AA}" destId="{D9CCCE4D-D40F-4BB9-B145-7541B9090A57}" srcOrd="1" destOrd="0" presId="urn:microsoft.com/office/officeart/2005/8/layout/pyramid1"/>
    <dgm:cxn modelId="{7BCE0BDC-2D13-4181-964A-884C4B7F727C}" srcId="{EC9679EE-4B2B-482A-A442-9298FD08B9DC}" destId="{C620F34D-ADDB-4FF1-B44B-393669E25961}" srcOrd="3" destOrd="0" parTransId="{3E9700D6-061C-4FD1-9FB1-3A49A0BBB5BC}" sibTransId="{33FF18E7-0438-4C70-819B-529F182EF0EC}"/>
    <dgm:cxn modelId="{B163D068-1EE8-44AA-ACE7-B9FE30CD56B6}" type="presParOf" srcId="{744D0951-E557-4A29-8AFE-BCC077ACC81C}" destId="{178C5854-C9C2-493A-BD90-88A09DFF473E}" srcOrd="0" destOrd="0" presId="urn:microsoft.com/office/officeart/2005/8/layout/pyramid1"/>
    <dgm:cxn modelId="{D968F62D-A341-4D98-8CF9-2939005E3003}" type="presParOf" srcId="{178C5854-C9C2-493A-BD90-88A09DFF473E}" destId="{58C317E2-19ED-4805-A9EB-694DF573F134}" srcOrd="0" destOrd="0" presId="urn:microsoft.com/office/officeart/2005/8/layout/pyramid1"/>
    <dgm:cxn modelId="{4E2778E1-8CBB-4360-8E93-7791BCF1B827}" type="presParOf" srcId="{178C5854-C9C2-493A-BD90-88A09DFF473E}" destId="{22076463-5FAC-4B43-BF71-A6825461F66C}" srcOrd="1" destOrd="0" presId="urn:microsoft.com/office/officeart/2005/8/layout/pyramid1"/>
    <dgm:cxn modelId="{A2E51BB5-A717-46A9-954D-83A64CC15775}" type="presParOf" srcId="{744D0951-E557-4A29-8AFE-BCC077ACC81C}" destId="{493AD82A-B7AC-46BE-A931-0C24623606FB}" srcOrd="1" destOrd="0" presId="urn:microsoft.com/office/officeart/2005/8/layout/pyramid1"/>
    <dgm:cxn modelId="{CD4AACBE-625A-44AA-AD03-1688F0814E5E}" type="presParOf" srcId="{493AD82A-B7AC-46BE-A931-0C24623606FB}" destId="{4151107E-3787-4C57-87D2-B636086460F4}" srcOrd="0" destOrd="0" presId="urn:microsoft.com/office/officeart/2005/8/layout/pyramid1"/>
    <dgm:cxn modelId="{82A2D18B-C46F-4304-9262-77249C1D474A}" type="presParOf" srcId="{493AD82A-B7AC-46BE-A931-0C24623606FB}" destId="{11D64671-A518-4949-B851-0D3CECBB6CA9}" srcOrd="1" destOrd="0" presId="urn:microsoft.com/office/officeart/2005/8/layout/pyramid1"/>
    <dgm:cxn modelId="{70F1DC05-BEC5-4E53-9D78-C429CB50240A}" type="presParOf" srcId="{744D0951-E557-4A29-8AFE-BCC077ACC81C}" destId="{6D2C058E-A449-4F6C-B024-F236A5F14918}" srcOrd="2" destOrd="0" presId="urn:microsoft.com/office/officeart/2005/8/layout/pyramid1"/>
    <dgm:cxn modelId="{E2D7207D-F71E-4A9F-B0AB-DB0E1247D4F8}" type="presParOf" srcId="{6D2C058E-A449-4F6C-B024-F236A5F14918}" destId="{658A2B08-FEA0-478D-8AAB-14C3A39B9B40}" srcOrd="0" destOrd="0" presId="urn:microsoft.com/office/officeart/2005/8/layout/pyramid1"/>
    <dgm:cxn modelId="{7F20DD55-A3C5-4DDC-AE08-08E4467A5640}" type="presParOf" srcId="{6D2C058E-A449-4F6C-B024-F236A5F14918}" destId="{D9CCCE4D-D40F-4BB9-B145-7541B9090A57}" srcOrd="1" destOrd="0" presId="urn:microsoft.com/office/officeart/2005/8/layout/pyramid1"/>
    <dgm:cxn modelId="{F42D04AD-A5DC-4257-84F3-75591A42FA3B}" type="presParOf" srcId="{744D0951-E557-4A29-8AFE-BCC077ACC81C}" destId="{58CD5F6E-6163-40A1-BCC1-4EC06635C162}" srcOrd="3" destOrd="0" presId="urn:microsoft.com/office/officeart/2005/8/layout/pyramid1"/>
    <dgm:cxn modelId="{4A40323C-0349-41FF-B3A2-FC95C065E5A5}" type="presParOf" srcId="{58CD5F6E-6163-40A1-BCC1-4EC06635C162}" destId="{A690D190-356C-4D0D-8D54-4DB1EF537026}" srcOrd="0" destOrd="0" presId="urn:microsoft.com/office/officeart/2005/8/layout/pyramid1"/>
    <dgm:cxn modelId="{4A7DD12D-7918-4D29-9816-E08597C61EB3}" type="presParOf" srcId="{58CD5F6E-6163-40A1-BCC1-4EC06635C162}" destId="{71A9AE98-635A-4202-83AE-C9E44FD063D8}"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2D32D5-D7E3-4456-9140-842C64F91374}"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GB"/>
        </a:p>
      </dgm:t>
    </dgm:pt>
    <dgm:pt modelId="{421E7983-B538-41EB-AA83-FAA2A4C46F49}">
      <dgm:prSet phldrT="[Text]"/>
      <dgm:spPr>
        <a:noFill/>
        <a:ln>
          <a:solidFill>
            <a:srgbClr val="5A2A82"/>
          </a:solidFill>
        </a:ln>
      </dgm:spPr>
      <dgm:t>
        <a:bodyPr anchor="t"/>
        <a:lstStyle/>
        <a:p>
          <a:r>
            <a:rPr lang="nl-BE">
              <a:solidFill>
                <a:srgbClr val="5A2A82"/>
              </a:solidFill>
            </a:rPr>
            <a:t>Globus</a:t>
          </a:r>
          <a:endParaRPr lang="en-GB">
            <a:solidFill>
              <a:srgbClr val="5A2A82"/>
            </a:solidFill>
          </a:endParaRPr>
        </a:p>
      </dgm:t>
    </dgm:pt>
    <dgm:pt modelId="{74FF9067-EAB8-481D-9AA6-7E1E9743DABB}" type="parTrans" cxnId="{40C6F760-D548-44D5-ACF8-1E6DCDAC72AC}">
      <dgm:prSet/>
      <dgm:spPr/>
      <dgm:t>
        <a:bodyPr/>
        <a:lstStyle/>
        <a:p>
          <a:endParaRPr lang="en-GB"/>
        </a:p>
      </dgm:t>
    </dgm:pt>
    <dgm:pt modelId="{3EEFA6DA-C855-4618-B206-E5AB88C817E5}" type="sibTrans" cxnId="{40C6F760-D548-44D5-ACF8-1E6DCDAC72AC}">
      <dgm:prSet/>
      <dgm:spPr/>
      <dgm:t>
        <a:bodyPr/>
        <a:lstStyle/>
        <a:p>
          <a:endParaRPr lang="en-GB"/>
        </a:p>
      </dgm:t>
    </dgm:pt>
    <dgm:pt modelId="{5C0E53A1-0115-4896-948A-3AADDEAFF488}">
      <dgm:prSet phldrT="[Text]" phldr="1"/>
      <dgm:spPr>
        <a:solidFill>
          <a:schemeClr val="bg1"/>
        </a:solidFill>
        <a:ln w="19050">
          <a:solidFill>
            <a:srgbClr val="ED672A"/>
          </a:solidFill>
        </a:ln>
      </dgm:spPr>
      <dgm:t>
        <a:bodyPr/>
        <a:lstStyle/>
        <a:p>
          <a:endParaRPr lang="en-GB"/>
        </a:p>
      </dgm:t>
    </dgm:pt>
    <dgm:pt modelId="{04D25ECF-B1DD-48F7-9DEC-EF0B861B9F0F}" type="parTrans" cxnId="{EDB9CE64-F5E0-4813-AE2D-8C85B3FB6D75}">
      <dgm:prSet/>
      <dgm:spPr/>
      <dgm:t>
        <a:bodyPr/>
        <a:lstStyle/>
        <a:p>
          <a:endParaRPr lang="en-GB"/>
        </a:p>
      </dgm:t>
    </dgm:pt>
    <dgm:pt modelId="{80C1EAF2-F944-492E-B27D-B7E9A4AFCFCE}" type="sibTrans" cxnId="{EDB9CE64-F5E0-4813-AE2D-8C85B3FB6D75}">
      <dgm:prSet/>
      <dgm:spPr/>
      <dgm:t>
        <a:bodyPr/>
        <a:lstStyle/>
        <a:p>
          <a:endParaRPr lang="en-GB"/>
        </a:p>
      </dgm:t>
    </dgm:pt>
    <dgm:pt modelId="{779621F7-CB6A-4284-B984-EAE3AAEEB30C}">
      <dgm:prSet phldrT="[Text]"/>
      <dgm:spPr>
        <a:solidFill>
          <a:srgbClr val="F0F0F0"/>
        </a:solidFill>
        <a:ln w="19050">
          <a:solidFill>
            <a:srgbClr val="ED672A"/>
          </a:solidFill>
        </a:ln>
      </dgm:spPr>
      <dgm:t>
        <a:bodyPr/>
        <a:lstStyle/>
        <a:p>
          <a:endParaRPr lang="en-GB"/>
        </a:p>
      </dgm:t>
    </dgm:pt>
    <dgm:pt modelId="{27F8DBFC-FAE9-4520-A95F-FA07C3A0ACCA}" type="parTrans" cxnId="{619AE7D3-A511-4575-A279-7B8448493982}">
      <dgm:prSet/>
      <dgm:spPr/>
      <dgm:t>
        <a:bodyPr/>
        <a:lstStyle/>
        <a:p>
          <a:endParaRPr lang="en-GB"/>
        </a:p>
      </dgm:t>
    </dgm:pt>
    <dgm:pt modelId="{7259BE7F-98C3-4201-932D-2B5153822F3D}" type="sibTrans" cxnId="{619AE7D3-A511-4575-A279-7B8448493982}">
      <dgm:prSet/>
      <dgm:spPr/>
      <dgm:t>
        <a:bodyPr/>
        <a:lstStyle/>
        <a:p>
          <a:endParaRPr lang="en-GB"/>
        </a:p>
      </dgm:t>
    </dgm:pt>
    <dgm:pt modelId="{1E9BCCDB-2757-4226-917D-D50BA1E8F668}">
      <dgm:prSet phldrT="[Text]"/>
      <dgm:spPr>
        <a:blipFill rotWithShape="0">
          <a:blip xmlns:r="http://schemas.openxmlformats.org/officeDocument/2006/relationships" r:embed="rId1"/>
          <a:srcRect/>
          <a:stretch>
            <a:fillRect t="-3000" b="-3000"/>
          </a:stretch>
        </a:blipFill>
        <a:ln w="19050">
          <a:solidFill>
            <a:srgbClr val="ED672A"/>
          </a:solidFill>
        </a:ln>
      </dgm:spPr>
      <dgm:t>
        <a:bodyPr/>
        <a:lstStyle/>
        <a:p>
          <a:endParaRPr lang="en-GB">
            <a:solidFill>
              <a:schemeClr val="tx1"/>
            </a:solidFill>
          </a:endParaRPr>
        </a:p>
      </dgm:t>
    </dgm:pt>
    <dgm:pt modelId="{F60DAE78-8CCD-41A0-86E2-1BDC049ABE4B}" type="parTrans" cxnId="{605ACE55-BD6C-4CC4-B89E-CF08DDA5C449}">
      <dgm:prSet/>
      <dgm:spPr/>
      <dgm:t>
        <a:bodyPr/>
        <a:lstStyle/>
        <a:p>
          <a:endParaRPr lang="en-GB"/>
        </a:p>
      </dgm:t>
    </dgm:pt>
    <dgm:pt modelId="{F0E4A868-3686-431C-84DE-D98A59C51C94}" type="sibTrans" cxnId="{605ACE55-BD6C-4CC4-B89E-CF08DDA5C449}">
      <dgm:prSet/>
      <dgm:spPr/>
      <dgm:t>
        <a:bodyPr/>
        <a:lstStyle/>
        <a:p>
          <a:endParaRPr lang="en-GB"/>
        </a:p>
      </dgm:t>
    </dgm:pt>
    <dgm:pt modelId="{0FF76F87-DE9C-4419-90CA-280B07E5C483}">
      <dgm:prSet phldrT="[Text]"/>
      <dgm:spPr>
        <a:blipFill rotWithShape="0">
          <a:blip xmlns:r="http://schemas.openxmlformats.org/officeDocument/2006/relationships" r:embed="rId2"/>
          <a:srcRect/>
          <a:stretch>
            <a:fillRect t="-2000" b="-2000"/>
          </a:stretch>
        </a:blipFill>
        <a:ln w="19050">
          <a:solidFill>
            <a:srgbClr val="ED672A"/>
          </a:solidFill>
        </a:ln>
      </dgm:spPr>
      <dgm:t>
        <a:bodyPr/>
        <a:lstStyle/>
        <a:p>
          <a:endParaRPr lang="en-GB"/>
        </a:p>
      </dgm:t>
    </dgm:pt>
    <dgm:pt modelId="{F1086C02-A18F-4EFB-9DA5-2A8F2A78D3C4}" type="parTrans" cxnId="{CBE1D703-5753-438F-808A-9F80D030E934}">
      <dgm:prSet/>
      <dgm:spPr/>
      <dgm:t>
        <a:bodyPr/>
        <a:lstStyle/>
        <a:p>
          <a:endParaRPr lang="en-GB"/>
        </a:p>
      </dgm:t>
    </dgm:pt>
    <dgm:pt modelId="{025D4D47-BEE1-40D5-B2BC-0E7CF3251F12}" type="sibTrans" cxnId="{CBE1D703-5753-438F-808A-9F80D030E934}">
      <dgm:prSet/>
      <dgm:spPr/>
      <dgm:t>
        <a:bodyPr/>
        <a:lstStyle/>
        <a:p>
          <a:endParaRPr lang="en-GB"/>
        </a:p>
      </dgm:t>
    </dgm:pt>
    <dgm:pt modelId="{33E199BF-C952-419F-95AA-E61593684F0F}">
      <dgm:prSet phldrT="[Text]"/>
      <dgm:spPr>
        <a:blipFill rotWithShape="0">
          <a:blip xmlns:r="http://schemas.openxmlformats.org/officeDocument/2006/relationships" r:embed="rId3"/>
          <a:srcRect/>
          <a:stretch>
            <a:fillRect l="-25000" r="-25000"/>
          </a:stretch>
        </a:blipFill>
        <a:ln w="19050">
          <a:solidFill>
            <a:srgbClr val="ED672A"/>
          </a:solidFill>
        </a:ln>
      </dgm:spPr>
      <dgm:t>
        <a:bodyPr/>
        <a:lstStyle/>
        <a:p>
          <a:endParaRPr lang="en-GB"/>
        </a:p>
      </dgm:t>
    </dgm:pt>
    <dgm:pt modelId="{29231766-FA61-4A83-BCFB-4528610831E2}" type="parTrans" cxnId="{8FDA2498-6ECE-4F00-9140-2493B2177D9D}">
      <dgm:prSet/>
      <dgm:spPr/>
      <dgm:t>
        <a:bodyPr/>
        <a:lstStyle/>
        <a:p>
          <a:endParaRPr lang="en-GB"/>
        </a:p>
      </dgm:t>
    </dgm:pt>
    <dgm:pt modelId="{3D1C8401-2CAB-4A22-9EAB-9F50465A2B76}" type="sibTrans" cxnId="{8FDA2498-6ECE-4F00-9140-2493B2177D9D}">
      <dgm:prSet/>
      <dgm:spPr/>
      <dgm:t>
        <a:bodyPr/>
        <a:lstStyle/>
        <a:p>
          <a:endParaRPr lang="en-GB"/>
        </a:p>
      </dgm:t>
    </dgm:pt>
    <dgm:pt modelId="{0E92489C-DE7D-45B4-A314-00FE97785C0E}">
      <dgm:prSet phldrT="[Text]" custT="1"/>
      <dgm:spPr>
        <a:blipFill rotWithShape="0">
          <a:blip xmlns:r="http://schemas.openxmlformats.org/officeDocument/2006/relationships" r:embed="rId4"/>
          <a:srcRect/>
          <a:stretch>
            <a:fillRect l="-33000" r="-33000"/>
          </a:stretch>
        </a:blipFill>
        <a:ln w="19050">
          <a:solidFill>
            <a:srgbClr val="ED672A"/>
          </a:solidFill>
        </a:ln>
      </dgm:spPr>
      <dgm:t>
        <a:bodyPr/>
        <a:lstStyle/>
        <a:p>
          <a:endParaRPr lang="nl-BE" sz="1600">
            <a:solidFill>
              <a:schemeClr val="tx1"/>
            </a:solidFill>
          </a:endParaRPr>
        </a:p>
        <a:p>
          <a:endParaRPr lang="en-GB" sz="1400">
            <a:solidFill>
              <a:schemeClr val="tx1"/>
            </a:solidFill>
          </a:endParaRPr>
        </a:p>
      </dgm:t>
    </dgm:pt>
    <dgm:pt modelId="{B4420E12-B96B-4ECA-91F8-CD60FB47E391}" type="sibTrans" cxnId="{DF2DB4B5-A2FE-41E0-8621-70B32CEEF8E6}">
      <dgm:prSet/>
      <dgm:spPr/>
      <dgm:t>
        <a:bodyPr/>
        <a:lstStyle/>
        <a:p>
          <a:endParaRPr lang="en-GB"/>
        </a:p>
      </dgm:t>
    </dgm:pt>
    <dgm:pt modelId="{67218F6F-34A7-4742-BD19-B500201465FD}" type="parTrans" cxnId="{DF2DB4B5-A2FE-41E0-8621-70B32CEEF8E6}">
      <dgm:prSet/>
      <dgm:spPr/>
      <dgm:t>
        <a:bodyPr/>
        <a:lstStyle/>
        <a:p>
          <a:endParaRPr lang="en-GB"/>
        </a:p>
      </dgm:t>
    </dgm:pt>
    <dgm:pt modelId="{9A6538FE-47CA-48A3-B56B-30C4E5EAEADA}" type="pres">
      <dgm:prSet presAssocID="{E52D32D5-D7E3-4456-9140-842C64F91374}" presName="Name0" presStyleCnt="0">
        <dgm:presLayoutVars>
          <dgm:chMax val="1"/>
          <dgm:chPref val="1"/>
          <dgm:dir/>
          <dgm:animOne val="branch"/>
          <dgm:animLvl val="lvl"/>
        </dgm:presLayoutVars>
      </dgm:prSet>
      <dgm:spPr/>
    </dgm:pt>
    <dgm:pt modelId="{ADA5FD21-25FD-476F-A870-4D2BBE9145D8}" type="pres">
      <dgm:prSet presAssocID="{421E7983-B538-41EB-AA83-FAA2A4C46F49}" presName="Parent" presStyleLbl="node0" presStyleIdx="0" presStyleCnt="1" custScaleX="86459">
        <dgm:presLayoutVars>
          <dgm:chMax val="6"/>
          <dgm:chPref val="6"/>
        </dgm:presLayoutVars>
      </dgm:prSet>
      <dgm:spPr>
        <a:prstGeom prst="flowChartConnector">
          <a:avLst/>
        </a:prstGeom>
      </dgm:spPr>
    </dgm:pt>
    <dgm:pt modelId="{7BF6E3B4-D5DF-4232-B6AE-CCCDCCF1E0A8}" type="pres">
      <dgm:prSet presAssocID="{5C0E53A1-0115-4896-948A-3AADDEAFF488}" presName="Accent1" presStyleCnt="0"/>
      <dgm:spPr/>
    </dgm:pt>
    <dgm:pt modelId="{93D8B477-06BF-4B35-922B-939A5CB583C5}" type="pres">
      <dgm:prSet presAssocID="{5C0E53A1-0115-4896-948A-3AADDEAFF488}" presName="Accent" presStyleLbl="bgShp" presStyleIdx="0" presStyleCnt="6"/>
      <dgm:spPr/>
    </dgm:pt>
    <dgm:pt modelId="{374347AA-09CE-4EB6-9EF9-93DC913AE171}" type="pres">
      <dgm:prSet presAssocID="{5C0E53A1-0115-4896-948A-3AADDEAFF488}" presName="Child1" presStyleLbl="node1" presStyleIdx="0" presStyleCnt="6" custScaleX="86457">
        <dgm:presLayoutVars>
          <dgm:chMax val="0"/>
          <dgm:chPref val="0"/>
          <dgm:bulletEnabled val="1"/>
        </dgm:presLayoutVars>
      </dgm:prSet>
      <dgm:spPr>
        <a:prstGeom prst="flowChartConnector">
          <a:avLst/>
        </a:prstGeom>
      </dgm:spPr>
    </dgm:pt>
    <dgm:pt modelId="{25FEDF9B-D5F3-4FB4-8C0E-D0ED4FAC8884}" type="pres">
      <dgm:prSet presAssocID="{0E92489C-DE7D-45B4-A314-00FE97785C0E}" presName="Accent2" presStyleCnt="0"/>
      <dgm:spPr/>
    </dgm:pt>
    <dgm:pt modelId="{9EE5A12B-4B34-4906-A6F0-5CF823DC3605}" type="pres">
      <dgm:prSet presAssocID="{0E92489C-DE7D-45B4-A314-00FE97785C0E}" presName="Accent" presStyleLbl="bgShp" presStyleIdx="1" presStyleCnt="6" custAng="2077491" custLinFactNeighborX="23767" custLinFactNeighborY="14252"/>
      <dgm:spPr>
        <a:prstGeom prst="blockArc">
          <a:avLst/>
        </a:prstGeom>
        <a:solidFill>
          <a:srgbClr val="5A2A82"/>
        </a:solidFill>
        <a:ln>
          <a:solidFill>
            <a:srgbClr val="5A2A82"/>
          </a:solidFill>
        </a:ln>
      </dgm:spPr>
    </dgm:pt>
    <dgm:pt modelId="{ED0CB055-A516-4F66-AC16-4DB5FE90CFE8}" type="pres">
      <dgm:prSet presAssocID="{0E92489C-DE7D-45B4-A314-00FE97785C0E}" presName="Child2" presStyleLbl="node1" presStyleIdx="1" presStyleCnt="6" custScaleX="86457">
        <dgm:presLayoutVars>
          <dgm:chMax val="0"/>
          <dgm:chPref val="0"/>
          <dgm:bulletEnabled val="1"/>
        </dgm:presLayoutVars>
      </dgm:prSet>
      <dgm:spPr>
        <a:prstGeom prst="flowChartConnector">
          <a:avLst/>
        </a:prstGeom>
      </dgm:spPr>
    </dgm:pt>
    <dgm:pt modelId="{10FCF249-81D8-4935-9C6F-83A9CBF3CF5E}" type="pres">
      <dgm:prSet presAssocID="{779621F7-CB6A-4284-B984-EAE3AAEEB30C}" presName="Accent3" presStyleCnt="0"/>
      <dgm:spPr/>
    </dgm:pt>
    <dgm:pt modelId="{DE373F8C-9B65-4D5A-B744-1FA4D453360C}" type="pres">
      <dgm:prSet presAssocID="{779621F7-CB6A-4284-B984-EAE3AAEEB30C}" presName="Accent" presStyleLbl="bgShp" presStyleIdx="2" presStyleCnt="6" custAng="5205834" custLinFactNeighborX="-6185" custLinFactNeighborY="30614"/>
      <dgm:spPr>
        <a:prstGeom prst="blockArc">
          <a:avLst/>
        </a:prstGeom>
        <a:solidFill>
          <a:srgbClr val="5A2A82"/>
        </a:solidFill>
        <a:ln>
          <a:solidFill>
            <a:srgbClr val="5A2A82"/>
          </a:solidFill>
        </a:ln>
      </dgm:spPr>
    </dgm:pt>
    <dgm:pt modelId="{82CDDD9E-2797-4A90-8890-EB030D1BF828}" type="pres">
      <dgm:prSet presAssocID="{779621F7-CB6A-4284-B984-EAE3AAEEB30C}" presName="Child3" presStyleLbl="node1" presStyleIdx="2" presStyleCnt="6" custScaleX="86457">
        <dgm:presLayoutVars>
          <dgm:chMax val="0"/>
          <dgm:chPref val="0"/>
          <dgm:bulletEnabled val="1"/>
        </dgm:presLayoutVars>
      </dgm:prSet>
      <dgm:spPr>
        <a:prstGeom prst="flowChartConnector">
          <a:avLst/>
        </a:prstGeom>
      </dgm:spPr>
    </dgm:pt>
    <dgm:pt modelId="{45F11F22-13CE-47FD-93C1-6DC6A20D6CA6}" type="pres">
      <dgm:prSet presAssocID="{1E9BCCDB-2757-4226-917D-D50BA1E8F668}" presName="Accent4" presStyleCnt="0"/>
      <dgm:spPr/>
    </dgm:pt>
    <dgm:pt modelId="{298754D1-1313-47FE-A03E-C89FEFB043F4}" type="pres">
      <dgm:prSet presAssocID="{1E9BCCDB-2757-4226-917D-D50BA1E8F668}" presName="Accent" presStyleLbl="bgShp" presStyleIdx="3" presStyleCnt="6" custAng="8679391" custLinFactNeighborX="-8532" custLinFactNeighborY="41992"/>
      <dgm:spPr>
        <a:prstGeom prst="blockArc">
          <a:avLst/>
        </a:prstGeom>
        <a:solidFill>
          <a:srgbClr val="5A2A82"/>
        </a:solidFill>
        <a:ln>
          <a:solidFill>
            <a:srgbClr val="5A2A82"/>
          </a:solidFill>
        </a:ln>
      </dgm:spPr>
    </dgm:pt>
    <dgm:pt modelId="{36D368F7-2633-4D46-8053-73903A03343C}" type="pres">
      <dgm:prSet presAssocID="{1E9BCCDB-2757-4226-917D-D50BA1E8F668}" presName="Child4" presStyleLbl="node1" presStyleIdx="3" presStyleCnt="6" custScaleX="86457">
        <dgm:presLayoutVars>
          <dgm:chMax val="0"/>
          <dgm:chPref val="0"/>
          <dgm:bulletEnabled val="1"/>
        </dgm:presLayoutVars>
      </dgm:prSet>
      <dgm:spPr>
        <a:prstGeom prst="flowChartConnector">
          <a:avLst/>
        </a:prstGeom>
      </dgm:spPr>
    </dgm:pt>
    <dgm:pt modelId="{23DF0E87-44C1-4481-B624-E4706BA0A376}" type="pres">
      <dgm:prSet presAssocID="{0FF76F87-DE9C-4419-90CA-280B07E5C483}" presName="Accent5" presStyleCnt="0"/>
      <dgm:spPr/>
    </dgm:pt>
    <dgm:pt modelId="{C7EC19C9-99E1-446B-A525-1657F18E4BFB}" type="pres">
      <dgm:prSet presAssocID="{0FF76F87-DE9C-4419-90CA-280B07E5C483}" presName="Accent" presStyleLbl="bgShp" presStyleIdx="4" presStyleCnt="6" custAng="11998905" custLinFactNeighborX="-25563" custLinFactNeighborY="21125"/>
      <dgm:spPr>
        <a:prstGeom prst="blockArc">
          <a:avLst/>
        </a:prstGeom>
        <a:solidFill>
          <a:srgbClr val="5A2A82"/>
        </a:solidFill>
        <a:ln>
          <a:solidFill>
            <a:srgbClr val="5A2A82"/>
          </a:solidFill>
        </a:ln>
      </dgm:spPr>
    </dgm:pt>
    <dgm:pt modelId="{365F1457-8871-41E5-9797-83E511F40A6B}" type="pres">
      <dgm:prSet presAssocID="{0FF76F87-DE9C-4419-90CA-280B07E5C483}" presName="Child5" presStyleLbl="node1" presStyleIdx="4" presStyleCnt="6" custScaleX="86457">
        <dgm:presLayoutVars>
          <dgm:chMax val="0"/>
          <dgm:chPref val="0"/>
          <dgm:bulletEnabled val="1"/>
        </dgm:presLayoutVars>
      </dgm:prSet>
      <dgm:spPr>
        <a:prstGeom prst="flowChartConnector">
          <a:avLst/>
        </a:prstGeom>
      </dgm:spPr>
    </dgm:pt>
    <dgm:pt modelId="{088F6353-EC75-4A61-A2AA-5CFF274961DD}" type="pres">
      <dgm:prSet presAssocID="{33E199BF-C952-419F-95AA-E61593684F0F}" presName="Accent6" presStyleCnt="0"/>
      <dgm:spPr/>
    </dgm:pt>
    <dgm:pt modelId="{F5ACA74A-3477-4DF2-ACAD-96F1DCF3C385}" type="pres">
      <dgm:prSet presAssocID="{33E199BF-C952-419F-95AA-E61593684F0F}" presName="Accent" presStyleLbl="bgShp" presStyleIdx="5" presStyleCnt="6" custAng="17022355" custLinFactNeighborX="5290" custLinFactNeighborY="-22442"/>
      <dgm:spPr>
        <a:prstGeom prst="blockArc">
          <a:avLst/>
        </a:prstGeom>
        <a:solidFill>
          <a:srgbClr val="5A2A82"/>
        </a:solidFill>
        <a:ln>
          <a:solidFill>
            <a:srgbClr val="5A2A82"/>
          </a:solidFill>
        </a:ln>
      </dgm:spPr>
    </dgm:pt>
    <dgm:pt modelId="{F2293906-002F-4846-9DF0-B44553FB4CD2}" type="pres">
      <dgm:prSet presAssocID="{33E199BF-C952-419F-95AA-E61593684F0F}" presName="Child6" presStyleLbl="node1" presStyleIdx="5" presStyleCnt="6" custScaleX="86457">
        <dgm:presLayoutVars>
          <dgm:chMax val="0"/>
          <dgm:chPref val="0"/>
          <dgm:bulletEnabled val="1"/>
        </dgm:presLayoutVars>
      </dgm:prSet>
      <dgm:spPr>
        <a:prstGeom prst="flowChartConnector">
          <a:avLst/>
        </a:prstGeom>
      </dgm:spPr>
    </dgm:pt>
  </dgm:ptLst>
  <dgm:cxnLst>
    <dgm:cxn modelId="{CBE1D703-5753-438F-808A-9F80D030E934}" srcId="{421E7983-B538-41EB-AA83-FAA2A4C46F49}" destId="{0FF76F87-DE9C-4419-90CA-280B07E5C483}" srcOrd="4" destOrd="0" parTransId="{F1086C02-A18F-4EFB-9DA5-2A8F2A78D3C4}" sibTransId="{025D4D47-BEE1-40D5-B2BC-0E7CF3251F12}"/>
    <dgm:cxn modelId="{A355DD34-97E2-4926-A086-ADA6B866CC58}" type="presOf" srcId="{0FF76F87-DE9C-4419-90CA-280B07E5C483}" destId="{365F1457-8871-41E5-9797-83E511F40A6B}" srcOrd="0" destOrd="0" presId="urn:microsoft.com/office/officeart/2011/layout/HexagonRadial"/>
    <dgm:cxn modelId="{40C6F760-D548-44D5-ACF8-1E6DCDAC72AC}" srcId="{E52D32D5-D7E3-4456-9140-842C64F91374}" destId="{421E7983-B538-41EB-AA83-FAA2A4C46F49}" srcOrd="0" destOrd="0" parTransId="{74FF9067-EAB8-481D-9AA6-7E1E9743DABB}" sibTransId="{3EEFA6DA-C855-4618-B206-E5AB88C817E5}"/>
    <dgm:cxn modelId="{EDB9CE64-F5E0-4813-AE2D-8C85B3FB6D75}" srcId="{421E7983-B538-41EB-AA83-FAA2A4C46F49}" destId="{5C0E53A1-0115-4896-948A-3AADDEAFF488}" srcOrd="0" destOrd="0" parTransId="{04D25ECF-B1DD-48F7-9DEC-EF0B861B9F0F}" sibTransId="{80C1EAF2-F944-492E-B27D-B7E9A4AFCFCE}"/>
    <dgm:cxn modelId="{2C3B596D-6E07-494B-96ED-F67A3F033198}" type="presOf" srcId="{779621F7-CB6A-4284-B984-EAE3AAEEB30C}" destId="{82CDDD9E-2797-4A90-8890-EB030D1BF828}" srcOrd="0" destOrd="0" presId="urn:microsoft.com/office/officeart/2011/layout/HexagonRadial"/>
    <dgm:cxn modelId="{605ACE55-BD6C-4CC4-B89E-CF08DDA5C449}" srcId="{421E7983-B538-41EB-AA83-FAA2A4C46F49}" destId="{1E9BCCDB-2757-4226-917D-D50BA1E8F668}" srcOrd="3" destOrd="0" parTransId="{F60DAE78-8CCD-41A0-86E2-1BDC049ABE4B}" sibTransId="{F0E4A868-3686-431C-84DE-D98A59C51C94}"/>
    <dgm:cxn modelId="{BD497080-DB3F-4D97-A545-2B2A17C9F11A}" type="presOf" srcId="{33E199BF-C952-419F-95AA-E61593684F0F}" destId="{F2293906-002F-4846-9DF0-B44553FB4CD2}" srcOrd="0" destOrd="0" presId="urn:microsoft.com/office/officeart/2011/layout/HexagonRadial"/>
    <dgm:cxn modelId="{9C4C7B96-45C6-4D63-BBE1-08062AB677D2}" type="presOf" srcId="{5C0E53A1-0115-4896-948A-3AADDEAFF488}" destId="{374347AA-09CE-4EB6-9EF9-93DC913AE171}" srcOrd="0" destOrd="0" presId="urn:microsoft.com/office/officeart/2011/layout/HexagonRadial"/>
    <dgm:cxn modelId="{8FDA2498-6ECE-4F00-9140-2493B2177D9D}" srcId="{421E7983-B538-41EB-AA83-FAA2A4C46F49}" destId="{33E199BF-C952-419F-95AA-E61593684F0F}" srcOrd="5" destOrd="0" parTransId="{29231766-FA61-4A83-BCFB-4528610831E2}" sibTransId="{3D1C8401-2CAB-4A22-9EAB-9F50465A2B76}"/>
    <dgm:cxn modelId="{DCC7E698-61ED-4181-8EE8-82D010796D4D}" type="presOf" srcId="{0E92489C-DE7D-45B4-A314-00FE97785C0E}" destId="{ED0CB055-A516-4F66-AC16-4DB5FE90CFE8}" srcOrd="0" destOrd="0" presId="urn:microsoft.com/office/officeart/2011/layout/HexagonRadial"/>
    <dgm:cxn modelId="{B7AE4EA3-0278-4FA3-9B72-5FCBEA1AE5B1}" type="presOf" srcId="{E52D32D5-D7E3-4456-9140-842C64F91374}" destId="{9A6538FE-47CA-48A3-B56B-30C4E5EAEADA}" srcOrd="0" destOrd="0" presId="urn:microsoft.com/office/officeart/2011/layout/HexagonRadial"/>
    <dgm:cxn modelId="{DF2DB4B5-A2FE-41E0-8621-70B32CEEF8E6}" srcId="{421E7983-B538-41EB-AA83-FAA2A4C46F49}" destId="{0E92489C-DE7D-45B4-A314-00FE97785C0E}" srcOrd="1" destOrd="0" parTransId="{67218F6F-34A7-4742-BD19-B500201465FD}" sibTransId="{B4420E12-B96B-4ECA-91F8-CD60FB47E391}"/>
    <dgm:cxn modelId="{DF783ACA-8767-45C8-900C-662652EC9F98}" type="presOf" srcId="{1E9BCCDB-2757-4226-917D-D50BA1E8F668}" destId="{36D368F7-2633-4D46-8053-73903A03343C}" srcOrd="0" destOrd="0" presId="urn:microsoft.com/office/officeart/2011/layout/HexagonRadial"/>
    <dgm:cxn modelId="{619AE7D3-A511-4575-A279-7B8448493982}" srcId="{421E7983-B538-41EB-AA83-FAA2A4C46F49}" destId="{779621F7-CB6A-4284-B984-EAE3AAEEB30C}" srcOrd="2" destOrd="0" parTransId="{27F8DBFC-FAE9-4520-A95F-FA07C3A0ACCA}" sibTransId="{7259BE7F-98C3-4201-932D-2B5153822F3D}"/>
    <dgm:cxn modelId="{3954CAF5-A5A2-4719-8050-3A484F5E0405}" type="presOf" srcId="{421E7983-B538-41EB-AA83-FAA2A4C46F49}" destId="{ADA5FD21-25FD-476F-A870-4D2BBE9145D8}" srcOrd="0" destOrd="0" presId="urn:microsoft.com/office/officeart/2011/layout/HexagonRadial"/>
    <dgm:cxn modelId="{721C2AF7-3E9D-4D77-960A-D208F7F06AAF}" type="presParOf" srcId="{9A6538FE-47CA-48A3-B56B-30C4E5EAEADA}" destId="{ADA5FD21-25FD-476F-A870-4D2BBE9145D8}" srcOrd="0" destOrd="0" presId="urn:microsoft.com/office/officeart/2011/layout/HexagonRadial"/>
    <dgm:cxn modelId="{1B62D073-33EB-4370-B1CD-50881F9916D9}" type="presParOf" srcId="{9A6538FE-47CA-48A3-B56B-30C4E5EAEADA}" destId="{7BF6E3B4-D5DF-4232-B6AE-CCCDCCF1E0A8}" srcOrd="1" destOrd="0" presId="urn:microsoft.com/office/officeart/2011/layout/HexagonRadial"/>
    <dgm:cxn modelId="{340E3AF1-334F-4ABA-A990-26FB0DB5DA85}" type="presParOf" srcId="{7BF6E3B4-D5DF-4232-B6AE-CCCDCCF1E0A8}" destId="{93D8B477-06BF-4B35-922B-939A5CB583C5}" srcOrd="0" destOrd="0" presId="urn:microsoft.com/office/officeart/2011/layout/HexagonRadial"/>
    <dgm:cxn modelId="{6CD92807-B2EC-4323-91D1-C3677272E01C}" type="presParOf" srcId="{9A6538FE-47CA-48A3-B56B-30C4E5EAEADA}" destId="{374347AA-09CE-4EB6-9EF9-93DC913AE171}" srcOrd="2" destOrd="0" presId="urn:microsoft.com/office/officeart/2011/layout/HexagonRadial"/>
    <dgm:cxn modelId="{E80CA5D5-4842-47C2-BDFD-082160FAA96D}" type="presParOf" srcId="{9A6538FE-47CA-48A3-B56B-30C4E5EAEADA}" destId="{25FEDF9B-D5F3-4FB4-8C0E-D0ED4FAC8884}" srcOrd="3" destOrd="0" presId="urn:microsoft.com/office/officeart/2011/layout/HexagonRadial"/>
    <dgm:cxn modelId="{F4A17CFF-BE25-412E-B4CC-77C9B6905B32}" type="presParOf" srcId="{25FEDF9B-D5F3-4FB4-8C0E-D0ED4FAC8884}" destId="{9EE5A12B-4B34-4906-A6F0-5CF823DC3605}" srcOrd="0" destOrd="0" presId="urn:microsoft.com/office/officeart/2011/layout/HexagonRadial"/>
    <dgm:cxn modelId="{8E9A3733-B0C7-40C3-8671-2CA43E9BF0D7}" type="presParOf" srcId="{9A6538FE-47CA-48A3-B56B-30C4E5EAEADA}" destId="{ED0CB055-A516-4F66-AC16-4DB5FE90CFE8}" srcOrd="4" destOrd="0" presId="urn:microsoft.com/office/officeart/2011/layout/HexagonRadial"/>
    <dgm:cxn modelId="{94B6A753-8FF5-41D8-ACA0-E750255E8093}" type="presParOf" srcId="{9A6538FE-47CA-48A3-B56B-30C4E5EAEADA}" destId="{10FCF249-81D8-4935-9C6F-83A9CBF3CF5E}" srcOrd="5" destOrd="0" presId="urn:microsoft.com/office/officeart/2011/layout/HexagonRadial"/>
    <dgm:cxn modelId="{5D61B69C-C5E7-4187-B56A-6D75197233DC}" type="presParOf" srcId="{10FCF249-81D8-4935-9C6F-83A9CBF3CF5E}" destId="{DE373F8C-9B65-4D5A-B744-1FA4D453360C}" srcOrd="0" destOrd="0" presId="urn:microsoft.com/office/officeart/2011/layout/HexagonRadial"/>
    <dgm:cxn modelId="{11F752A6-2228-454E-AE3C-79781734DA90}" type="presParOf" srcId="{9A6538FE-47CA-48A3-B56B-30C4E5EAEADA}" destId="{82CDDD9E-2797-4A90-8890-EB030D1BF828}" srcOrd="6" destOrd="0" presId="urn:microsoft.com/office/officeart/2011/layout/HexagonRadial"/>
    <dgm:cxn modelId="{9D607251-6235-4572-9AA9-D8C30B178F03}" type="presParOf" srcId="{9A6538FE-47CA-48A3-B56B-30C4E5EAEADA}" destId="{45F11F22-13CE-47FD-93C1-6DC6A20D6CA6}" srcOrd="7" destOrd="0" presId="urn:microsoft.com/office/officeart/2011/layout/HexagonRadial"/>
    <dgm:cxn modelId="{2F8E375B-1D37-4A98-874F-0388D70CD43E}" type="presParOf" srcId="{45F11F22-13CE-47FD-93C1-6DC6A20D6CA6}" destId="{298754D1-1313-47FE-A03E-C89FEFB043F4}" srcOrd="0" destOrd="0" presId="urn:microsoft.com/office/officeart/2011/layout/HexagonRadial"/>
    <dgm:cxn modelId="{0A687C72-B07D-42F3-B41B-230EB0EBFAA0}" type="presParOf" srcId="{9A6538FE-47CA-48A3-B56B-30C4E5EAEADA}" destId="{36D368F7-2633-4D46-8053-73903A03343C}" srcOrd="8" destOrd="0" presId="urn:microsoft.com/office/officeart/2011/layout/HexagonRadial"/>
    <dgm:cxn modelId="{8471C6A8-27B0-4193-9920-F1FDE33CBA47}" type="presParOf" srcId="{9A6538FE-47CA-48A3-B56B-30C4E5EAEADA}" destId="{23DF0E87-44C1-4481-B624-E4706BA0A376}" srcOrd="9" destOrd="0" presId="urn:microsoft.com/office/officeart/2011/layout/HexagonRadial"/>
    <dgm:cxn modelId="{F9558C5D-5D0B-4A67-8B5C-035D4C1BF453}" type="presParOf" srcId="{23DF0E87-44C1-4481-B624-E4706BA0A376}" destId="{C7EC19C9-99E1-446B-A525-1657F18E4BFB}" srcOrd="0" destOrd="0" presId="urn:microsoft.com/office/officeart/2011/layout/HexagonRadial"/>
    <dgm:cxn modelId="{0B1EDB74-B1F5-4E05-A9C2-97737E46F4BA}" type="presParOf" srcId="{9A6538FE-47CA-48A3-B56B-30C4E5EAEADA}" destId="{365F1457-8871-41E5-9797-83E511F40A6B}" srcOrd="10" destOrd="0" presId="urn:microsoft.com/office/officeart/2011/layout/HexagonRadial"/>
    <dgm:cxn modelId="{691A3A01-7D6E-4D82-A662-731A7B6F89F3}" type="presParOf" srcId="{9A6538FE-47CA-48A3-B56B-30C4E5EAEADA}" destId="{088F6353-EC75-4A61-A2AA-5CFF274961DD}" srcOrd="11" destOrd="0" presId="urn:microsoft.com/office/officeart/2011/layout/HexagonRadial"/>
    <dgm:cxn modelId="{FE4F157C-1D40-4540-A350-AD51BF228EDD}" type="presParOf" srcId="{088F6353-EC75-4A61-A2AA-5CFF274961DD}" destId="{F5ACA74A-3477-4DF2-ACAD-96F1DCF3C385}" srcOrd="0" destOrd="0" presId="urn:microsoft.com/office/officeart/2011/layout/HexagonRadial"/>
    <dgm:cxn modelId="{A478B4CB-30F8-4973-81B4-77DDD97DE74A}" type="presParOf" srcId="{9A6538FE-47CA-48A3-B56B-30C4E5EAEADA}" destId="{F2293906-002F-4846-9DF0-B44553FB4CD2}"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317E2-19ED-4805-A9EB-694DF573F134}">
      <dsp:nvSpPr>
        <dsp:cNvPr id="0" name=""/>
        <dsp:cNvSpPr/>
      </dsp:nvSpPr>
      <dsp:spPr>
        <a:xfrm>
          <a:off x="2124913" y="0"/>
          <a:ext cx="2562135" cy="1984147"/>
        </a:xfrm>
        <a:prstGeom prst="trapezoid">
          <a:avLst>
            <a:gd name="adj" fmla="val 64565"/>
          </a:avLst>
        </a:prstGeom>
        <a:solidFill>
          <a:srgbClr val="1B294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a:p>
          <a:pPr marL="0" lvl="0" indent="0" algn="ctr" defTabSz="1244600">
            <a:lnSpc>
              <a:spcPct val="90000"/>
            </a:lnSpc>
            <a:spcBef>
              <a:spcPct val="0"/>
            </a:spcBef>
            <a:spcAft>
              <a:spcPct val="35000"/>
            </a:spcAft>
            <a:buNone/>
          </a:pPr>
          <a:r>
            <a:rPr lang="en-US" sz="2800" kern="1200">
              <a:solidFill>
                <a:schemeClr val="bg1"/>
              </a:solidFill>
            </a:rPr>
            <a:t>Tier-0</a:t>
          </a:r>
        </a:p>
        <a:p>
          <a:pPr marL="0" lvl="0" indent="0" algn="ctr" defTabSz="1244600">
            <a:lnSpc>
              <a:spcPct val="90000"/>
            </a:lnSpc>
            <a:spcBef>
              <a:spcPct val="0"/>
            </a:spcBef>
            <a:spcAft>
              <a:spcPct val="35000"/>
            </a:spcAft>
            <a:buNone/>
          </a:pPr>
          <a:r>
            <a:rPr lang="en-US" sz="1600" kern="1200">
              <a:solidFill>
                <a:schemeClr val="bg1"/>
              </a:solidFill>
            </a:rPr>
            <a:t>European</a:t>
          </a:r>
          <a:endParaRPr lang="en-GB" sz="1600" kern="1200">
            <a:solidFill>
              <a:schemeClr val="bg1"/>
            </a:solidFill>
          </a:endParaRPr>
        </a:p>
      </dsp:txBody>
      <dsp:txXfrm>
        <a:off x="2124913" y="0"/>
        <a:ext cx="2562135" cy="1984147"/>
      </dsp:txXfrm>
    </dsp:sp>
    <dsp:sp modelId="{4151107E-3787-4C57-87D2-B636086460F4}">
      <dsp:nvSpPr>
        <dsp:cNvPr id="0" name=""/>
        <dsp:cNvSpPr/>
      </dsp:nvSpPr>
      <dsp:spPr>
        <a:xfrm>
          <a:off x="1416608" y="1984147"/>
          <a:ext cx="3978744" cy="1097038"/>
        </a:xfrm>
        <a:prstGeom prst="trapezoid">
          <a:avLst>
            <a:gd name="adj" fmla="val 64565"/>
          </a:avLst>
        </a:prstGeom>
        <a:solidFill>
          <a:srgbClr val="5C2A8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Tier-1</a:t>
          </a:r>
        </a:p>
        <a:p>
          <a:pPr marL="0" lvl="0" indent="0" algn="ctr" defTabSz="1244600">
            <a:lnSpc>
              <a:spcPct val="90000"/>
            </a:lnSpc>
            <a:spcBef>
              <a:spcPct val="0"/>
            </a:spcBef>
            <a:spcAft>
              <a:spcPct val="35000"/>
            </a:spcAft>
            <a:buNone/>
          </a:pPr>
          <a:r>
            <a:rPr lang="en-US" sz="1600" kern="1200">
              <a:solidFill>
                <a:schemeClr val="bg1"/>
              </a:solidFill>
            </a:rPr>
            <a:t>Regional/national</a:t>
          </a:r>
          <a:endParaRPr lang="en-GB" sz="1600" kern="1200">
            <a:solidFill>
              <a:schemeClr val="bg1"/>
            </a:solidFill>
          </a:endParaRPr>
        </a:p>
      </dsp:txBody>
      <dsp:txXfrm>
        <a:off x="2112889" y="1984147"/>
        <a:ext cx="2586183" cy="1097038"/>
      </dsp:txXfrm>
    </dsp:sp>
    <dsp:sp modelId="{658A2B08-FEA0-478D-8AAB-14C3A39B9B40}">
      <dsp:nvSpPr>
        <dsp:cNvPr id="0" name=""/>
        <dsp:cNvSpPr/>
      </dsp:nvSpPr>
      <dsp:spPr>
        <a:xfrm>
          <a:off x="708304" y="3081185"/>
          <a:ext cx="5395353" cy="1097038"/>
        </a:xfrm>
        <a:prstGeom prst="trapezoid">
          <a:avLst>
            <a:gd name="adj" fmla="val 64565"/>
          </a:avLst>
        </a:prstGeom>
        <a:solidFill>
          <a:srgbClr val="ED67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Tier-2</a:t>
          </a:r>
        </a:p>
        <a:p>
          <a:pPr marL="0" lvl="0" indent="0" algn="ctr" defTabSz="1244600">
            <a:lnSpc>
              <a:spcPct val="90000"/>
            </a:lnSpc>
            <a:spcBef>
              <a:spcPct val="0"/>
            </a:spcBef>
            <a:spcAft>
              <a:spcPct val="35000"/>
            </a:spcAft>
            <a:buNone/>
          </a:pPr>
          <a:r>
            <a:rPr lang="en-US" sz="3000" kern="1200"/>
            <a:t> </a:t>
          </a:r>
          <a:r>
            <a:rPr lang="en-US" sz="1600" kern="1200"/>
            <a:t>University</a:t>
          </a:r>
          <a:endParaRPr lang="en-GB" sz="1600" kern="1200"/>
        </a:p>
      </dsp:txBody>
      <dsp:txXfrm>
        <a:off x="1652491" y="3081185"/>
        <a:ext cx="3506979" cy="1097038"/>
      </dsp:txXfrm>
    </dsp:sp>
    <dsp:sp modelId="{A690D190-356C-4D0D-8D54-4DB1EF537026}">
      <dsp:nvSpPr>
        <dsp:cNvPr id="0" name=""/>
        <dsp:cNvSpPr/>
      </dsp:nvSpPr>
      <dsp:spPr>
        <a:xfrm>
          <a:off x="0" y="4178223"/>
          <a:ext cx="6811962" cy="1097038"/>
        </a:xfrm>
        <a:prstGeom prst="trapezoid">
          <a:avLst>
            <a:gd name="adj" fmla="val 64565"/>
          </a:avLst>
        </a:prstGeom>
        <a:solidFill>
          <a:srgbClr val="41B7B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 </a:t>
          </a:r>
          <a:r>
            <a:rPr lang="en-US" sz="2800" kern="1200"/>
            <a:t>Tier-3</a:t>
          </a:r>
          <a:r>
            <a:rPr lang="en-US" sz="3000" kern="1200"/>
            <a:t> </a:t>
          </a:r>
        </a:p>
        <a:p>
          <a:pPr marL="0" lvl="0" indent="0" algn="ctr" defTabSz="1333500">
            <a:lnSpc>
              <a:spcPct val="90000"/>
            </a:lnSpc>
            <a:spcBef>
              <a:spcPct val="0"/>
            </a:spcBef>
            <a:spcAft>
              <a:spcPct val="35000"/>
            </a:spcAft>
            <a:buNone/>
          </a:pPr>
          <a:r>
            <a:rPr lang="en-US" sz="1600" kern="1200"/>
            <a:t>Desktop</a:t>
          </a:r>
          <a:endParaRPr lang="en-GB" sz="1600" kern="1200"/>
        </a:p>
      </dsp:txBody>
      <dsp:txXfrm>
        <a:off x="1192093" y="4178223"/>
        <a:ext cx="4427775" cy="1097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5FD21-25FD-476F-A870-4D2BBE9145D8}">
      <dsp:nvSpPr>
        <dsp:cNvPr id="0" name=""/>
        <dsp:cNvSpPr/>
      </dsp:nvSpPr>
      <dsp:spPr>
        <a:xfrm>
          <a:off x="4499795" y="1379159"/>
          <a:ext cx="1515601" cy="1516391"/>
        </a:xfrm>
        <a:prstGeom prst="flowChartConnector">
          <a:avLst/>
        </a:prstGeom>
        <a:noFill/>
        <a:ln w="12700" cap="flat" cmpd="sng" algn="ctr">
          <a:solidFill>
            <a:srgbClr val="5A2A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ctr" defTabSz="1200150">
            <a:lnSpc>
              <a:spcPct val="90000"/>
            </a:lnSpc>
            <a:spcBef>
              <a:spcPct val="0"/>
            </a:spcBef>
            <a:spcAft>
              <a:spcPct val="35000"/>
            </a:spcAft>
            <a:buNone/>
          </a:pPr>
          <a:r>
            <a:rPr lang="nl-BE" sz="2700" kern="1200">
              <a:solidFill>
                <a:srgbClr val="5A2A82"/>
              </a:solidFill>
            </a:rPr>
            <a:t>Globus</a:t>
          </a:r>
          <a:endParaRPr lang="en-GB" sz="2700" kern="1200">
            <a:solidFill>
              <a:srgbClr val="5A2A82"/>
            </a:solidFill>
          </a:endParaRPr>
        </a:p>
      </dsp:txBody>
      <dsp:txXfrm>
        <a:off x="4721750" y="1601229"/>
        <a:ext cx="1071691" cy="1072251"/>
      </dsp:txXfrm>
    </dsp:sp>
    <dsp:sp modelId="{9EE5A12B-4B34-4906-A6F0-5CF823DC3605}">
      <dsp:nvSpPr>
        <dsp:cNvPr id="0" name=""/>
        <dsp:cNvSpPr/>
      </dsp:nvSpPr>
      <dsp:spPr>
        <a:xfrm rot="2077491">
          <a:off x="5636000" y="734887"/>
          <a:ext cx="661390" cy="569875"/>
        </a:xfrm>
        <a:prstGeom prst="blockArc">
          <a:avLst/>
        </a:prstGeom>
        <a:solidFill>
          <a:srgbClr val="5A2A82"/>
        </a:solidFill>
        <a:ln>
          <a:solidFill>
            <a:srgbClr val="5A2A82"/>
          </a:solidFill>
        </a:ln>
        <a:effectLst/>
      </dsp:spPr>
      <dsp:style>
        <a:lnRef idx="0">
          <a:scrgbClr r="0" g="0" b="0"/>
        </a:lnRef>
        <a:fillRef idx="1">
          <a:scrgbClr r="0" g="0" b="0"/>
        </a:fillRef>
        <a:effectRef idx="0">
          <a:scrgbClr r="0" g="0" b="0"/>
        </a:effectRef>
        <a:fontRef idx="minor"/>
      </dsp:style>
    </dsp:sp>
    <dsp:sp modelId="{374347AA-09CE-4EB6-9EF9-93DC913AE171}">
      <dsp:nvSpPr>
        <dsp:cNvPr id="0" name=""/>
        <dsp:cNvSpPr/>
      </dsp:nvSpPr>
      <dsp:spPr>
        <a:xfrm>
          <a:off x="4639860" y="0"/>
          <a:ext cx="1241995" cy="1242782"/>
        </a:xfrm>
        <a:prstGeom prst="flowChartConnector">
          <a:avLst/>
        </a:prstGeom>
        <a:solidFill>
          <a:schemeClr val="bg1"/>
        </a:solid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821746" y="182001"/>
        <a:ext cx="878223" cy="878780"/>
      </dsp:txXfrm>
    </dsp:sp>
    <dsp:sp modelId="{DE373F8C-9B65-4D5A-B744-1FA4D453360C}">
      <dsp:nvSpPr>
        <dsp:cNvPr id="0" name=""/>
        <dsp:cNvSpPr/>
      </dsp:nvSpPr>
      <dsp:spPr>
        <a:xfrm rot="5205834">
          <a:off x="6209794" y="1893494"/>
          <a:ext cx="661390" cy="569875"/>
        </a:xfrm>
        <a:prstGeom prst="blockArc">
          <a:avLst/>
        </a:prstGeom>
        <a:solidFill>
          <a:srgbClr val="5A2A82"/>
        </a:solidFill>
        <a:ln>
          <a:solidFill>
            <a:srgbClr val="5A2A82"/>
          </a:solidFill>
        </a:ln>
        <a:effectLst/>
      </dsp:spPr>
      <dsp:style>
        <a:lnRef idx="0">
          <a:scrgbClr r="0" g="0" b="0"/>
        </a:lnRef>
        <a:fillRef idx="1">
          <a:scrgbClr r="0" g="0" b="0"/>
        </a:fillRef>
        <a:effectRef idx="0">
          <a:scrgbClr r="0" g="0" b="0"/>
        </a:effectRef>
        <a:fontRef idx="minor"/>
      </dsp:style>
    </dsp:sp>
    <dsp:sp modelId="{ED0CB055-A516-4F66-AC16-4DB5FE90CFE8}">
      <dsp:nvSpPr>
        <dsp:cNvPr id="0" name=""/>
        <dsp:cNvSpPr/>
      </dsp:nvSpPr>
      <dsp:spPr>
        <a:xfrm>
          <a:off x="5957341" y="764394"/>
          <a:ext cx="1241995" cy="1242782"/>
        </a:xfrm>
        <a:prstGeom prst="flowChartConnector">
          <a:avLst/>
        </a:prstGeom>
        <a:blipFill rotWithShape="0">
          <a:blip xmlns:r="http://schemas.openxmlformats.org/officeDocument/2006/relationships" r:embed="rId1"/>
          <a:srcRect/>
          <a:stretch>
            <a:fillRect l="-33000" r="-33000"/>
          </a:stretch>
        </a:blip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nl-BE" sz="1600" kern="1200">
            <a:solidFill>
              <a:schemeClr val="tx1"/>
            </a:solidFill>
          </a:endParaRPr>
        </a:p>
        <a:p>
          <a:pPr marL="0" lvl="0" indent="0" algn="ctr" defTabSz="711200">
            <a:lnSpc>
              <a:spcPct val="90000"/>
            </a:lnSpc>
            <a:spcBef>
              <a:spcPct val="0"/>
            </a:spcBef>
            <a:spcAft>
              <a:spcPct val="35000"/>
            </a:spcAft>
            <a:buNone/>
          </a:pPr>
          <a:endParaRPr lang="en-GB" sz="1400" kern="1200">
            <a:solidFill>
              <a:schemeClr val="tx1"/>
            </a:solidFill>
          </a:endParaRPr>
        </a:p>
      </dsp:txBody>
      <dsp:txXfrm>
        <a:off x="6139227" y="946395"/>
        <a:ext cx="878223" cy="878780"/>
      </dsp:txXfrm>
    </dsp:sp>
    <dsp:sp modelId="{298754D1-1313-47FE-A03E-C89FEFB043F4}">
      <dsp:nvSpPr>
        <dsp:cNvPr id="0" name=""/>
        <dsp:cNvSpPr/>
      </dsp:nvSpPr>
      <dsp:spPr>
        <a:xfrm rot="8679391">
          <a:off x="5658064" y="3160930"/>
          <a:ext cx="661390" cy="569875"/>
        </a:xfrm>
        <a:prstGeom prst="blockArc">
          <a:avLst/>
        </a:prstGeom>
        <a:solidFill>
          <a:srgbClr val="5A2A82"/>
        </a:solidFill>
        <a:ln>
          <a:solidFill>
            <a:srgbClr val="5A2A82"/>
          </a:solidFill>
        </a:ln>
        <a:effectLst/>
      </dsp:spPr>
      <dsp:style>
        <a:lnRef idx="0">
          <a:scrgbClr r="0" g="0" b="0"/>
        </a:lnRef>
        <a:fillRef idx="1">
          <a:scrgbClr r="0" g="0" b="0"/>
        </a:fillRef>
        <a:effectRef idx="0">
          <a:scrgbClr r="0" g="0" b="0"/>
        </a:effectRef>
        <a:fontRef idx="minor"/>
      </dsp:style>
    </dsp:sp>
    <dsp:sp modelId="{82CDDD9E-2797-4A90-8890-EB030D1BF828}">
      <dsp:nvSpPr>
        <dsp:cNvPr id="0" name=""/>
        <dsp:cNvSpPr/>
      </dsp:nvSpPr>
      <dsp:spPr>
        <a:xfrm>
          <a:off x="5957341" y="2267105"/>
          <a:ext cx="1241995" cy="1242782"/>
        </a:xfrm>
        <a:prstGeom prst="flowChartConnector">
          <a:avLst/>
        </a:prstGeom>
        <a:solidFill>
          <a:srgbClr val="F0F0F0"/>
        </a:solid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6139227" y="2449106"/>
        <a:ext cx="878223" cy="878780"/>
      </dsp:txXfrm>
    </dsp:sp>
    <dsp:sp modelId="{C7EC19C9-99E1-446B-A525-1657F18E4BFB}">
      <dsp:nvSpPr>
        <dsp:cNvPr id="0" name=""/>
        <dsp:cNvSpPr/>
      </dsp:nvSpPr>
      <dsp:spPr>
        <a:xfrm rot="11998905">
          <a:off x="4215301" y="3166848"/>
          <a:ext cx="661390" cy="569875"/>
        </a:xfrm>
        <a:prstGeom prst="blockArc">
          <a:avLst/>
        </a:prstGeom>
        <a:solidFill>
          <a:srgbClr val="5A2A82"/>
        </a:solidFill>
        <a:ln>
          <a:solidFill>
            <a:srgbClr val="5A2A82"/>
          </a:solidFill>
        </a:ln>
        <a:effectLst/>
      </dsp:spPr>
      <dsp:style>
        <a:lnRef idx="0">
          <a:scrgbClr r="0" g="0" b="0"/>
        </a:lnRef>
        <a:fillRef idx="1">
          <a:scrgbClr r="0" g="0" b="0"/>
        </a:fillRef>
        <a:effectRef idx="0">
          <a:scrgbClr r="0" g="0" b="0"/>
        </a:effectRef>
        <a:fontRef idx="minor"/>
      </dsp:style>
    </dsp:sp>
    <dsp:sp modelId="{36D368F7-2633-4D46-8053-73903A03343C}">
      <dsp:nvSpPr>
        <dsp:cNvPr id="0" name=""/>
        <dsp:cNvSpPr/>
      </dsp:nvSpPr>
      <dsp:spPr>
        <a:xfrm>
          <a:off x="4639860" y="3032354"/>
          <a:ext cx="1241995" cy="1242782"/>
        </a:xfrm>
        <a:prstGeom prst="flowChartConnector">
          <a:avLst/>
        </a:prstGeom>
        <a:blipFill rotWithShape="0">
          <a:blip xmlns:r="http://schemas.openxmlformats.org/officeDocument/2006/relationships" r:embed="rId2"/>
          <a:srcRect/>
          <a:stretch>
            <a:fillRect t="-3000" b="-3000"/>
          </a:stretch>
        </a:blip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solidFill>
              <a:schemeClr val="tx1"/>
            </a:solidFill>
          </a:endParaRPr>
        </a:p>
      </dsp:txBody>
      <dsp:txXfrm>
        <a:off x="4821746" y="3214355"/>
        <a:ext cx="878223" cy="878780"/>
      </dsp:txXfrm>
    </dsp:sp>
    <dsp:sp modelId="{F5ACA74A-3477-4DF2-ACAD-96F1DCF3C385}">
      <dsp:nvSpPr>
        <dsp:cNvPr id="0" name=""/>
        <dsp:cNvSpPr/>
      </dsp:nvSpPr>
      <dsp:spPr>
        <a:xfrm rot="17022355">
          <a:off x="3634824" y="1853634"/>
          <a:ext cx="661390" cy="569875"/>
        </a:xfrm>
        <a:prstGeom prst="blockArc">
          <a:avLst/>
        </a:prstGeom>
        <a:solidFill>
          <a:srgbClr val="5A2A82"/>
        </a:solidFill>
        <a:ln>
          <a:solidFill>
            <a:srgbClr val="5A2A82"/>
          </a:solidFill>
        </a:ln>
        <a:effectLst/>
      </dsp:spPr>
      <dsp:style>
        <a:lnRef idx="0">
          <a:scrgbClr r="0" g="0" b="0"/>
        </a:lnRef>
        <a:fillRef idx="1">
          <a:scrgbClr r="0" g="0" b="0"/>
        </a:fillRef>
        <a:effectRef idx="0">
          <a:scrgbClr r="0" g="0" b="0"/>
        </a:effectRef>
        <a:fontRef idx="minor"/>
      </dsp:style>
    </dsp:sp>
    <dsp:sp modelId="{365F1457-8871-41E5-9797-83E511F40A6B}">
      <dsp:nvSpPr>
        <dsp:cNvPr id="0" name=""/>
        <dsp:cNvSpPr/>
      </dsp:nvSpPr>
      <dsp:spPr>
        <a:xfrm>
          <a:off x="3316262" y="2267960"/>
          <a:ext cx="1241995" cy="1242782"/>
        </a:xfrm>
        <a:prstGeom prst="flowChartConnector">
          <a:avLst/>
        </a:prstGeom>
        <a:blipFill rotWithShape="0">
          <a:blip xmlns:r="http://schemas.openxmlformats.org/officeDocument/2006/relationships" r:embed="rId3"/>
          <a:srcRect/>
          <a:stretch>
            <a:fillRect t="-2000" b="-2000"/>
          </a:stretch>
        </a:blip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3498148" y="2449961"/>
        <a:ext cx="878223" cy="878780"/>
      </dsp:txXfrm>
    </dsp:sp>
    <dsp:sp modelId="{F2293906-002F-4846-9DF0-B44553FB4CD2}">
      <dsp:nvSpPr>
        <dsp:cNvPr id="0" name=""/>
        <dsp:cNvSpPr/>
      </dsp:nvSpPr>
      <dsp:spPr>
        <a:xfrm>
          <a:off x="3316262" y="762684"/>
          <a:ext cx="1241995" cy="1242782"/>
        </a:xfrm>
        <a:prstGeom prst="flowChartConnector">
          <a:avLst/>
        </a:prstGeom>
        <a:blipFill rotWithShape="0">
          <a:blip xmlns:r="http://schemas.openxmlformats.org/officeDocument/2006/relationships" r:embed="rId4"/>
          <a:srcRect/>
          <a:stretch>
            <a:fillRect l="-25000" r="-25000"/>
          </a:stretch>
        </a:blipFill>
        <a:ln w="19050" cap="flat" cmpd="sng" algn="ctr">
          <a:solidFill>
            <a:srgbClr val="ED67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3498148" y="944685"/>
        <a:ext cx="878223" cy="87878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0960E-0F77-4B87-A1E1-6CB563645C83}" type="datetimeFigureOut">
              <a:rPr lang="en-GB" smtClean="0"/>
              <a:t>29/05/2024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8D6B2-303A-40A9-8FC2-63B592EB0E31}" type="slidenum">
              <a:rPr lang="en-GB" smtClean="0"/>
              <a:t>‹#›</a:t>
            </a:fld>
            <a:endParaRPr lang="en-GB"/>
          </a:p>
        </p:txBody>
      </p:sp>
    </p:spTree>
    <p:extLst>
      <p:ext uri="{BB962C8B-B14F-4D97-AF65-F5344CB8AC3E}">
        <p14:creationId xmlns:p14="http://schemas.microsoft.com/office/powerpoint/2010/main" val="406933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 using HPC image: https://www.freepik.com/free-vector/man-engineer-working-computer-server-rack-switchboard-guy-switching-panel-cabinet-with-plugged-ethernet-optical-cables-telecommunications-engineering-concept-flat-illustration_20827816.htm </a:t>
            </a:r>
            <a:endParaRPr lang="en-BE"/>
          </a:p>
        </p:txBody>
      </p:sp>
      <p:sp>
        <p:nvSpPr>
          <p:cNvPr id="4" name="Slide Number Placeholder 3"/>
          <p:cNvSpPr>
            <a:spLocks noGrp="1"/>
          </p:cNvSpPr>
          <p:nvPr>
            <p:ph type="sldNum" sz="quarter" idx="5"/>
          </p:nvPr>
        </p:nvSpPr>
        <p:spPr/>
        <p:txBody>
          <a:bodyPr/>
          <a:lstStyle/>
          <a:p>
            <a:fld id="{C698D6B2-303A-40A9-8FC2-63B592EB0E31}" type="slidenum">
              <a:rPr lang="en-GB" smtClean="0"/>
              <a:t>3</a:t>
            </a:fld>
            <a:endParaRPr lang="en-GB"/>
          </a:p>
        </p:txBody>
      </p:sp>
    </p:spTree>
    <p:extLst>
      <p:ext uri="{BB962C8B-B14F-4D97-AF65-F5344CB8AC3E}">
        <p14:creationId xmlns:p14="http://schemas.microsoft.com/office/powerpoint/2010/main" val="950526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Queue systems : resources </a:t>
            </a:r>
            <a:r>
              <a:rPr lang="nl-BE" err="1"/>
              <a:t>with</a:t>
            </a:r>
            <a:r>
              <a:rPr lang="nl-BE"/>
              <a:t> different queue, </a:t>
            </a:r>
            <a:r>
              <a:rPr lang="nl-BE" err="1"/>
              <a:t>depending</a:t>
            </a:r>
            <a:r>
              <a:rPr lang="nl-BE"/>
              <a:t> on #people </a:t>
            </a:r>
            <a:r>
              <a:rPr lang="nl-BE" err="1"/>
              <a:t>and</a:t>
            </a:r>
            <a:r>
              <a:rPr lang="nl-BE"/>
              <a:t> resources </a:t>
            </a:r>
            <a:r>
              <a:rPr lang="nl-BE" err="1"/>
              <a:t>asked</a:t>
            </a:r>
            <a:r>
              <a:rPr lang="nl-BE"/>
              <a:t> more or </a:t>
            </a:r>
            <a:r>
              <a:rPr lang="nl-BE" err="1"/>
              <a:t>less</a:t>
            </a:r>
            <a:r>
              <a:rPr lang="nl-BE"/>
              <a:t> queue</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14</a:t>
            </a:fld>
            <a:endParaRPr lang="en-GB"/>
          </a:p>
        </p:txBody>
      </p:sp>
    </p:spTree>
    <p:extLst>
      <p:ext uri="{BB962C8B-B14F-4D97-AF65-F5344CB8AC3E}">
        <p14:creationId xmlns:p14="http://schemas.microsoft.com/office/powerpoint/2010/main" val="375448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 </a:t>
            </a:r>
            <a:r>
              <a:rPr lang="nl-BE" err="1"/>
              <a:t>navigate</a:t>
            </a:r>
            <a:r>
              <a:rPr lang="nl-BE"/>
              <a:t>  </a:t>
            </a:r>
            <a:r>
              <a:rPr lang="nl-BE" err="1"/>
              <a:t>with</a:t>
            </a:r>
            <a:r>
              <a:rPr lang="nl-BE"/>
              <a:t> </a:t>
            </a:r>
            <a:r>
              <a:rPr lang="nl-BE" err="1"/>
              <a:t>them</a:t>
            </a:r>
            <a:endParaRPr lang="nl-BE"/>
          </a:p>
          <a:p>
            <a:r>
              <a:rPr lang="nl-BE"/>
              <a:t>Compute=&gt; </a:t>
            </a:r>
            <a:r>
              <a:rPr lang="nl-BE" err="1"/>
              <a:t>where</a:t>
            </a:r>
            <a:r>
              <a:rPr lang="nl-BE"/>
              <a:t> </a:t>
            </a:r>
            <a:r>
              <a:rPr lang="nl-BE" err="1"/>
              <a:t>to</a:t>
            </a:r>
            <a:r>
              <a:rPr lang="nl-BE"/>
              <a:t> save data</a:t>
            </a:r>
          </a:p>
          <a:p>
            <a:r>
              <a:rPr lang="nl-BE"/>
              <a:t>Software</a:t>
            </a:r>
          </a:p>
          <a:p>
            <a:r>
              <a:rPr lang="nl-BE"/>
              <a:t>How </a:t>
            </a:r>
            <a:r>
              <a:rPr lang="nl-BE" err="1"/>
              <a:t>to</a:t>
            </a:r>
            <a:r>
              <a:rPr lang="nl-BE"/>
              <a:t> </a:t>
            </a:r>
            <a:r>
              <a:rPr lang="nl-BE" err="1"/>
              <a:t>build</a:t>
            </a:r>
            <a:r>
              <a:rPr lang="nl-BE"/>
              <a:t> software</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15</a:t>
            </a:fld>
            <a:endParaRPr lang="en-GB"/>
          </a:p>
        </p:txBody>
      </p:sp>
    </p:spTree>
    <p:extLst>
      <p:ext uri="{BB962C8B-B14F-4D97-AF65-F5344CB8AC3E}">
        <p14:creationId xmlns:p14="http://schemas.microsoft.com/office/powerpoint/2010/main" val="699159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Slide </a:t>
            </a:r>
            <a:r>
              <a:rPr lang="nl-BE" err="1"/>
              <a:t>after</a:t>
            </a:r>
            <a:r>
              <a:rPr lang="nl-BE"/>
              <a:t> </a:t>
            </a:r>
            <a:r>
              <a:rPr lang="nl-BE" err="1"/>
              <a:t>asking</a:t>
            </a:r>
            <a:r>
              <a:rPr lang="nl-BE"/>
              <a:t> </a:t>
            </a:r>
            <a:r>
              <a:rPr lang="nl-BE" err="1"/>
              <a:t>what</a:t>
            </a:r>
            <a:r>
              <a:rPr lang="nl-BE"/>
              <a:t> do </a:t>
            </a:r>
            <a:r>
              <a:rPr lang="nl-BE" err="1"/>
              <a:t>you</a:t>
            </a:r>
            <a:r>
              <a:rPr lang="nl-BE"/>
              <a:t> </a:t>
            </a:r>
            <a:r>
              <a:rPr lang="nl-BE" err="1"/>
              <a:t>know</a:t>
            </a:r>
            <a:r>
              <a:rPr lang="nl-BE"/>
              <a:t> </a:t>
            </a:r>
            <a:r>
              <a:rPr lang="nl-BE" err="1"/>
              <a:t>about</a:t>
            </a:r>
            <a:r>
              <a:rPr lang="nl-BE"/>
              <a:t> HPC.</a:t>
            </a:r>
          </a:p>
          <a:p>
            <a:r>
              <a:rPr lang="nl-BE"/>
              <a:t>Question: </a:t>
            </a:r>
            <a:r>
              <a:rPr lang="nl-BE" err="1"/>
              <a:t>when</a:t>
            </a:r>
            <a:r>
              <a:rPr lang="nl-BE"/>
              <a:t> is </a:t>
            </a:r>
            <a:r>
              <a:rPr lang="nl-BE" err="1"/>
              <a:t>the</a:t>
            </a:r>
            <a:r>
              <a:rPr lang="nl-BE"/>
              <a:t> first HPC built?</a:t>
            </a:r>
          </a:p>
          <a:p>
            <a:r>
              <a:rPr lang="nl-BE"/>
              <a:t>Make </a:t>
            </a:r>
            <a:r>
              <a:rPr lang="nl-BE" err="1"/>
              <a:t>the</a:t>
            </a:r>
            <a:r>
              <a:rPr lang="nl-BE"/>
              <a:t> terminal </a:t>
            </a:r>
            <a:r>
              <a:rPr lang="nl-BE" err="1"/>
              <a:t>bigger</a:t>
            </a:r>
            <a:r>
              <a:rPr lang="nl-BE"/>
              <a:t> </a:t>
            </a:r>
            <a:r>
              <a:rPr lang="nl-BE" err="1"/>
              <a:t>and</a:t>
            </a:r>
            <a:r>
              <a:rPr lang="nl-BE"/>
              <a:t> put a picture of open on </a:t>
            </a:r>
            <a:r>
              <a:rPr lang="nl-BE" err="1"/>
              <a:t>demand</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17</a:t>
            </a:fld>
            <a:endParaRPr lang="en-GB"/>
          </a:p>
        </p:txBody>
      </p:sp>
    </p:spTree>
    <p:extLst>
      <p:ext uri="{BB962C8B-B14F-4D97-AF65-F5344CB8AC3E}">
        <p14:creationId xmlns:p14="http://schemas.microsoft.com/office/powerpoint/2010/main" val="3814884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18</a:t>
            </a:fld>
            <a:endParaRPr lang="en-GB"/>
          </a:p>
        </p:txBody>
      </p:sp>
    </p:spTree>
    <p:extLst>
      <p:ext uri="{BB962C8B-B14F-4D97-AF65-F5344CB8AC3E}">
        <p14:creationId xmlns:p14="http://schemas.microsoft.com/office/powerpoint/2010/main" val="4230265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19</a:t>
            </a:fld>
            <a:endParaRPr lang="en-GB"/>
          </a:p>
        </p:txBody>
      </p:sp>
    </p:spTree>
    <p:extLst>
      <p:ext uri="{BB962C8B-B14F-4D97-AF65-F5344CB8AC3E}">
        <p14:creationId xmlns:p14="http://schemas.microsoft.com/office/powerpoint/2010/main" val="1148039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Go </a:t>
            </a:r>
            <a:r>
              <a:rPr lang="nl-BE" err="1"/>
              <a:t>to</a:t>
            </a:r>
            <a:r>
              <a:rPr lang="nl-BE"/>
              <a:t> </a:t>
            </a:r>
            <a:r>
              <a:rPr lang="nl-BE" err="1"/>
              <a:t>url</a:t>
            </a:r>
            <a:r>
              <a:rPr lang="nl-BE"/>
              <a:t> </a:t>
            </a:r>
            <a:r>
              <a:rPr lang="nl-BE" err="1"/>
              <a:t>and</a:t>
            </a:r>
            <a:r>
              <a:rPr lang="nl-BE"/>
              <a:t> do </a:t>
            </a:r>
            <a:r>
              <a:rPr lang="nl-BE" err="1"/>
              <a:t>the</a:t>
            </a:r>
            <a:r>
              <a:rPr lang="nl-BE"/>
              <a:t> </a:t>
            </a:r>
            <a:r>
              <a:rPr lang="nl-BE" err="1"/>
              <a:t>authentification</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23</a:t>
            </a:fld>
            <a:endParaRPr lang="en-GB"/>
          </a:p>
        </p:txBody>
      </p:sp>
    </p:spTree>
    <p:extLst>
      <p:ext uri="{BB962C8B-B14F-4D97-AF65-F5344CB8AC3E}">
        <p14:creationId xmlns:p14="http://schemas.microsoft.com/office/powerpoint/2010/main" val="3865944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Go </a:t>
            </a:r>
            <a:r>
              <a:rPr lang="nl-BE" err="1"/>
              <a:t>to</a:t>
            </a:r>
            <a:r>
              <a:rPr lang="nl-BE"/>
              <a:t> </a:t>
            </a:r>
            <a:r>
              <a:rPr lang="nl-BE" err="1"/>
              <a:t>url</a:t>
            </a:r>
            <a:r>
              <a:rPr lang="nl-BE"/>
              <a:t> </a:t>
            </a:r>
            <a:r>
              <a:rPr lang="nl-BE" err="1"/>
              <a:t>and</a:t>
            </a:r>
            <a:r>
              <a:rPr lang="nl-BE"/>
              <a:t> do </a:t>
            </a:r>
            <a:r>
              <a:rPr lang="nl-BE" err="1"/>
              <a:t>the</a:t>
            </a:r>
            <a:r>
              <a:rPr lang="nl-BE"/>
              <a:t> </a:t>
            </a:r>
            <a:r>
              <a:rPr lang="nl-BE" err="1"/>
              <a:t>authentification</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29</a:t>
            </a:fld>
            <a:endParaRPr lang="en-GB"/>
          </a:p>
        </p:txBody>
      </p:sp>
    </p:spTree>
    <p:extLst>
      <p:ext uri="{BB962C8B-B14F-4D97-AF65-F5344CB8AC3E}">
        <p14:creationId xmlns:p14="http://schemas.microsoft.com/office/powerpoint/2010/main" val="238753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30</a:t>
            </a:fld>
            <a:endParaRPr lang="en-GB"/>
          </a:p>
        </p:txBody>
      </p:sp>
    </p:spTree>
    <p:extLst>
      <p:ext uri="{BB962C8B-B14F-4D97-AF65-F5344CB8AC3E}">
        <p14:creationId xmlns:p14="http://schemas.microsoft.com/office/powerpoint/2010/main" val="2057236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To</a:t>
            </a:r>
            <a:r>
              <a:rPr lang="nl-BE"/>
              <a:t> do </a:t>
            </a:r>
            <a:r>
              <a:rPr lang="nl-BE" err="1"/>
              <a:t>add</a:t>
            </a:r>
            <a:r>
              <a:rPr lang="nl-BE"/>
              <a:t>: </a:t>
            </a:r>
            <a:r>
              <a:rPr lang="nl-BE" err="1"/>
              <a:t>globus</a:t>
            </a:r>
            <a:r>
              <a:rPr lang="nl-BE"/>
              <a:t> </a:t>
            </a:r>
            <a:r>
              <a:rPr lang="nl-BE" err="1"/>
              <a:t>explanation</a:t>
            </a:r>
            <a:r>
              <a:rPr lang="nl-BE"/>
              <a:t>, </a:t>
            </a:r>
            <a:r>
              <a:rPr lang="nl-BE" err="1"/>
              <a:t>mention</a:t>
            </a:r>
            <a:r>
              <a:rPr lang="nl-BE"/>
              <a:t> </a:t>
            </a:r>
            <a:r>
              <a:rPr lang="nl-BE" err="1"/>
              <a:t>bioimage</a:t>
            </a:r>
            <a:r>
              <a:rPr lang="nl-BE"/>
              <a:t> </a:t>
            </a:r>
            <a:r>
              <a:rPr lang="nl-BE" err="1"/>
              <a:t>archive</a:t>
            </a:r>
            <a:r>
              <a:rPr lang="nl-BE"/>
              <a:t> </a:t>
            </a:r>
            <a:r>
              <a:rPr lang="nl-BE" err="1"/>
              <a:t>and</a:t>
            </a:r>
            <a:r>
              <a:rPr lang="nl-BE"/>
              <a:t> </a:t>
            </a:r>
            <a:r>
              <a:rPr lang="nl-BE" err="1"/>
              <a:t>empiar</a:t>
            </a:r>
            <a:endParaRPr lang="en-GB"/>
          </a:p>
        </p:txBody>
      </p:sp>
      <p:sp>
        <p:nvSpPr>
          <p:cNvPr id="4" name="Slide Number Placeholder 3"/>
          <p:cNvSpPr>
            <a:spLocks noGrp="1"/>
          </p:cNvSpPr>
          <p:nvPr>
            <p:ph type="sldNum" sz="quarter" idx="5"/>
          </p:nvPr>
        </p:nvSpPr>
        <p:spPr/>
        <p:txBody>
          <a:bodyPr/>
          <a:lstStyle/>
          <a:p>
            <a:fld id="{4410EF10-3082-4A76-9628-EFE1F2A504D8}" type="slidenum">
              <a:rPr lang="en-AU" smtClean="0"/>
              <a:t>33</a:t>
            </a:fld>
            <a:endParaRPr lang="en-AU"/>
          </a:p>
        </p:txBody>
      </p:sp>
    </p:spTree>
    <p:extLst>
      <p:ext uri="{BB962C8B-B14F-4D97-AF65-F5344CB8AC3E}">
        <p14:creationId xmlns:p14="http://schemas.microsoft.com/office/powerpoint/2010/main" val="4632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If</a:t>
            </a:r>
            <a:r>
              <a:rPr lang="nl-BE"/>
              <a:t> time: do </a:t>
            </a:r>
            <a:r>
              <a:rPr lang="nl-BE" err="1"/>
              <a:t>an</a:t>
            </a:r>
            <a:r>
              <a:rPr lang="nl-BE"/>
              <a:t> </a:t>
            </a:r>
            <a:r>
              <a:rPr lang="nl-BE" err="1"/>
              <a:t>exercise</a:t>
            </a:r>
            <a:r>
              <a:rPr lang="nl-BE"/>
              <a:t> (</a:t>
            </a:r>
            <a:r>
              <a:rPr lang="nl-BE" err="1"/>
              <a:t>add</a:t>
            </a:r>
            <a:r>
              <a:rPr lang="nl-BE"/>
              <a:t> </a:t>
            </a:r>
            <a:r>
              <a:rPr lang="nl-BE" err="1"/>
              <a:t>people</a:t>
            </a:r>
            <a:r>
              <a:rPr lang="nl-BE"/>
              <a:t> </a:t>
            </a:r>
            <a:r>
              <a:rPr lang="nl-BE" err="1"/>
              <a:t>to</a:t>
            </a:r>
            <a:r>
              <a:rPr lang="nl-BE"/>
              <a:t> </a:t>
            </a:r>
            <a:r>
              <a:rPr lang="nl-BE" err="1"/>
              <a:t>the</a:t>
            </a:r>
            <a:r>
              <a:rPr lang="nl-BE"/>
              <a:t> </a:t>
            </a:r>
            <a:r>
              <a:rPr lang="nl-BE" err="1"/>
              <a:t>collection</a:t>
            </a:r>
            <a:r>
              <a:rPr lang="nl-BE"/>
              <a:t>)</a:t>
            </a:r>
          </a:p>
          <a:p>
            <a:r>
              <a:rPr lang="nl-BE" err="1"/>
              <a:t>Otherwise</a:t>
            </a:r>
            <a:r>
              <a:rPr lang="nl-BE"/>
              <a:t> demo</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37</a:t>
            </a:fld>
            <a:endParaRPr lang="en-GB"/>
          </a:p>
        </p:txBody>
      </p:sp>
    </p:spTree>
    <p:extLst>
      <p:ext uri="{BB962C8B-B14F-4D97-AF65-F5344CB8AC3E}">
        <p14:creationId xmlns:p14="http://schemas.microsoft.com/office/powerpoint/2010/main" val="202053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5bd5b368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45bd5b368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BE"/>
              <a:t>Let Sebastian talk  </a:t>
            </a:r>
            <a:r>
              <a:rPr lang="nl-BE">
                <a:sym typeface="Wingdings" panose="05000000000000000000" pitchFamily="2" charset="2"/>
              </a:rPr>
              <a:t></a:t>
            </a:r>
            <a:endParaRPr lang="nl-BE"/>
          </a:p>
        </p:txBody>
      </p:sp>
      <p:sp>
        <p:nvSpPr>
          <p:cNvPr id="183" name="Google Shape;183;g145bd5b368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Mention</a:t>
            </a:r>
            <a:r>
              <a:rPr lang="nl-BE"/>
              <a:t> VIB share data ?</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38</a:t>
            </a:fld>
            <a:endParaRPr lang="en-GB"/>
          </a:p>
        </p:txBody>
      </p:sp>
    </p:spTree>
    <p:extLst>
      <p:ext uri="{BB962C8B-B14F-4D97-AF65-F5344CB8AC3E}">
        <p14:creationId xmlns:p14="http://schemas.microsoft.com/office/powerpoint/2010/main" val="419345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40</a:t>
            </a:fld>
            <a:endParaRPr lang="en-GB"/>
          </a:p>
        </p:txBody>
      </p:sp>
    </p:spTree>
    <p:extLst>
      <p:ext uri="{BB962C8B-B14F-4D97-AF65-F5344CB8AC3E}">
        <p14:creationId xmlns:p14="http://schemas.microsoft.com/office/powerpoint/2010/main" val="1910217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Show Benjamin </a:t>
            </a:r>
            <a:r>
              <a:rPr lang="nl-BE" err="1"/>
              <a:t>repository</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43</a:t>
            </a:fld>
            <a:endParaRPr lang="en-GB"/>
          </a:p>
        </p:txBody>
      </p:sp>
    </p:spTree>
    <p:extLst>
      <p:ext uri="{BB962C8B-B14F-4D97-AF65-F5344CB8AC3E}">
        <p14:creationId xmlns:p14="http://schemas.microsoft.com/office/powerpoint/2010/main" val="57756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t>Let Sebastian talk  </a:t>
            </a:r>
            <a:r>
              <a:rPr lang="nl-BE">
                <a:sym typeface="Wingdings" panose="05000000000000000000" pitchFamily="2" charset="2"/>
              </a:rPr>
              <a:t></a:t>
            </a:r>
            <a:endParaRPr lang="nl-BE"/>
          </a:p>
          <a:p>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5</a:t>
            </a:fld>
            <a:endParaRPr lang="en-GB"/>
          </a:p>
        </p:txBody>
      </p:sp>
    </p:spTree>
    <p:extLst>
      <p:ext uri="{BB962C8B-B14F-4D97-AF65-F5344CB8AC3E}">
        <p14:creationId xmlns:p14="http://schemas.microsoft.com/office/powerpoint/2010/main" val="94967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Add</a:t>
            </a:r>
            <a:r>
              <a:rPr lang="nl-BE"/>
              <a:t> </a:t>
            </a:r>
            <a:r>
              <a:rPr lang="nl-BE" err="1"/>
              <a:t>Lumi</a:t>
            </a:r>
            <a:r>
              <a:rPr lang="nl-BE"/>
              <a:t> picture</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7</a:t>
            </a:fld>
            <a:endParaRPr lang="en-GB"/>
          </a:p>
        </p:txBody>
      </p:sp>
    </p:spTree>
    <p:extLst>
      <p:ext uri="{BB962C8B-B14F-4D97-AF65-F5344CB8AC3E}">
        <p14:creationId xmlns:p14="http://schemas.microsoft.com/office/powerpoint/2010/main" val="267248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Flemish</a:t>
            </a:r>
            <a:r>
              <a:rPr lang="nl-BE"/>
              <a:t> supercomputer : 5 </a:t>
            </a:r>
            <a:r>
              <a:rPr lang="nl-BE" err="1"/>
              <a:t>Flemish</a:t>
            </a:r>
            <a:r>
              <a:rPr lang="nl-BE"/>
              <a:t> </a:t>
            </a:r>
            <a:r>
              <a:rPr lang="nl-BE" err="1"/>
              <a:t>university</a:t>
            </a:r>
            <a:r>
              <a:rPr lang="nl-BE"/>
              <a:t>=&gt; Tier 2 (</a:t>
            </a:r>
            <a:r>
              <a:rPr lang="nl-BE" err="1"/>
              <a:t>provincial</a:t>
            </a:r>
            <a:r>
              <a:rPr lang="nl-BE"/>
              <a:t> level) </a:t>
            </a:r>
            <a:r>
              <a:rPr lang="nl-BE" err="1"/>
              <a:t>and</a:t>
            </a:r>
            <a:r>
              <a:rPr lang="nl-BE"/>
              <a:t> Tier1 (</a:t>
            </a:r>
            <a:r>
              <a:rPr lang="nl-BE" err="1"/>
              <a:t>regional</a:t>
            </a:r>
            <a:r>
              <a:rPr lang="nl-BE"/>
              <a:t> level + </a:t>
            </a:r>
            <a:r>
              <a:rPr lang="nl-BE" err="1"/>
              <a:t>mention</a:t>
            </a:r>
            <a:r>
              <a:rPr lang="nl-BE"/>
              <a:t> </a:t>
            </a:r>
            <a:r>
              <a:rPr lang="nl-BE" err="1"/>
              <a:t>projects</a:t>
            </a:r>
            <a:r>
              <a:rPr lang="nl-BE"/>
              <a:t>), service</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9</a:t>
            </a:fld>
            <a:endParaRPr lang="en-GB"/>
          </a:p>
        </p:txBody>
      </p:sp>
    </p:spTree>
    <p:extLst>
      <p:ext uri="{BB962C8B-B14F-4D97-AF65-F5344CB8AC3E}">
        <p14:creationId xmlns:p14="http://schemas.microsoft.com/office/powerpoint/2010/main" val="168564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Explain</a:t>
            </a:r>
            <a:r>
              <a:rPr lang="nl-BE"/>
              <a:t> </a:t>
            </a:r>
            <a:r>
              <a:rPr lang="nl-BE" err="1"/>
              <a:t>the</a:t>
            </a:r>
            <a:r>
              <a:rPr lang="nl-BE"/>
              <a:t> different level, start </a:t>
            </a:r>
            <a:r>
              <a:rPr lang="nl-BE" err="1"/>
              <a:t>from</a:t>
            </a:r>
            <a:r>
              <a:rPr lang="nl-BE"/>
              <a:t> </a:t>
            </a:r>
            <a:r>
              <a:rPr lang="nl-BE" err="1"/>
              <a:t>the</a:t>
            </a:r>
            <a:r>
              <a:rPr lang="nl-BE"/>
              <a:t> </a:t>
            </a:r>
            <a:r>
              <a:rPr lang="nl-BE" err="1"/>
              <a:t>bottom</a:t>
            </a:r>
            <a:r>
              <a:rPr lang="nl-BE"/>
              <a:t>, </a:t>
            </a:r>
            <a:r>
              <a:rPr lang="nl-BE" err="1"/>
              <a:t>hive</a:t>
            </a:r>
            <a:r>
              <a:rPr lang="nl-BE"/>
              <a:t> = Tier 2.5, Tier2, </a:t>
            </a:r>
            <a:r>
              <a:rPr lang="nl-BE" err="1"/>
              <a:t>from</a:t>
            </a:r>
            <a:r>
              <a:rPr lang="nl-BE"/>
              <a:t> Tier1: access </a:t>
            </a:r>
            <a:r>
              <a:rPr lang="nl-BE" err="1"/>
              <a:t>through</a:t>
            </a:r>
            <a:r>
              <a:rPr lang="nl-BE"/>
              <a:t> </a:t>
            </a:r>
            <a:r>
              <a:rPr lang="nl-BE" err="1"/>
              <a:t>projects</a:t>
            </a:r>
            <a:r>
              <a:rPr lang="nl-BE"/>
              <a:t> (</a:t>
            </a:r>
            <a:r>
              <a:rPr lang="nl-BE" err="1"/>
              <a:t>mention</a:t>
            </a:r>
            <a:r>
              <a:rPr lang="nl-BE"/>
              <a:t> </a:t>
            </a:r>
            <a:r>
              <a:rPr lang="nl-BE" err="1"/>
              <a:t>academic</a:t>
            </a:r>
            <a:r>
              <a:rPr lang="nl-BE"/>
              <a:t> </a:t>
            </a:r>
            <a:r>
              <a:rPr lang="nl-BE" err="1"/>
              <a:t>don’t</a:t>
            </a:r>
            <a:r>
              <a:rPr lang="nl-BE"/>
              <a:t> </a:t>
            </a:r>
            <a:r>
              <a:rPr lang="nl-BE" err="1"/>
              <a:t>pay</a:t>
            </a:r>
            <a:r>
              <a:rPr lang="nl-BE"/>
              <a:t>, </a:t>
            </a:r>
            <a:r>
              <a:rPr lang="nl-BE" err="1"/>
              <a:t>industry</a:t>
            </a:r>
            <a:r>
              <a:rPr lang="nl-BE"/>
              <a:t> do)</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10</a:t>
            </a:fld>
            <a:endParaRPr lang="en-GB"/>
          </a:p>
        </p:txBody>
      </p:sp>
    </p:spTree>
    <p:extLst>
      <p:ext uri="{BB962C8B-B14F-4D97-AF65-F5344CB8AC3E}">
        <p14:creationId xmlns:p14="http://schemas.microsoft.com/office/powerpoint/2010/main" val="160202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Today</a:t>
            </a:r>
            <a:r>
              <a:rPr lang="nl-BE"/>
              <a:t>, we </a:t>
            </a:r>
            <a:r>
              <a:rPr lang="nl-BE" err="1"/>
              <a:t>use</a:t>
            </a:r>
            <a:r>
              <a:rPr lang="nl-BE"/>
              <a:t> 2 </a:t>
            </a:r>
            <a:r>
              <a:rPr lang="nl-BE" err="1"/>
              <a:t>components</a:t>
            </a:r>
            <a:r>
              <a:rPr lang="nl-BE"/>
              <a:t>: - analysis </a:t>
            </a:r>
            <a:r>
              <a:rPr lang="nl-BE" err="1"/>
              <a:t>and</a:t>
            </a:r>
            <a:r>
              <a:rPr lang="nl-BE"/>
              <a:t> data </a:t>
            </a:r>
            <a:r>
              <a:rPr lang="nl-BE" err="1"/>
              <a:t>for</a:t>
            </a:r>
            <a:r>
              <a:rPr lang="nl-BE"/>
              <a:t> storing, </a:t>
            </a:r>
            <a:r>
              <a:rPr lang="nl-BE" err="1"/>
              <a:t>mention</a:t>
            </a:r>
            <a:r>
              <a:rPr lang="nl-BE"/>
              <a:t> we </a:t>
            </a:r>
            <a:r>
              <a:rPr lang="nl-BE" err="1"/>
              <a:t>will</a:t>
            </a:r>
            <a:r>
              <a:rPr lang="nl-BE"/>
              <a:t> </a:t>
            </a:r>
            <a:r>
              <a:rPr lang="nl-BE" err="1"/>
              <a:t>investigate</a:t>
            </a:r>
            <a:r>
              <a:rPr lang="nl-BE"/>
              <a:t> tier-1 </a:t>
            </a:r>
            <a:r>
              <a:rPr lang="nl-BE" err="1"/>
              <a:t>cloud</a:t>
            </a:r>
            <a:r>
              <a:rPr lang="nl-BE"/>
              <a:t> </a:t>
            </a:r>
            <a:r>
              <a:rPr lang="nl-BE" err="1"/>
              <a:t>future</a:t>
            </a:r>
            <a:r>
              <a:rPr lang="nl-BE"/>
              <a:t> project </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11</a:t>
            </a:fld>
            <a:endParaRPr lang="en-GB"/>
          </a:p>
        </p:txBody>
      </p:sp>
    </p:spTree>
    <p:extLst>
      <p:ext uri="{BB962C8B-B14F-4D97-AF65-F5344CB8AC3E}">
        <p14:creationId xmlns:p14="http://schemas.microsoft.com/office/powerpoint/2010/main" val="291442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Activity: </a:t>
            </a:r>
            <a:r>
              <a:rPr lang="nl-BE" err="1"/>
              <a:t>vsc</a:t>
            </a:r>
            <a:r>
              <a:rPr lang="nl-BE"/>
              <a:t> home: </a:t>
            </a:r>
            <a:r>
              <a:rPr lang="nl-BE" err="1"/>
              <a:t>logging</a:t>
            </a:r>
            <a:r>
              <a:rPr lang="nl-BE"/>
              <a:t>, analysis: </a:t>
            </a:r>
            <a:r>
              <a:rPr lang="nl-BE" err="1"/>
              <a:t>scratch_projects_base</a:t>
            </a:r>
            <a:r>
              <a:rPr lang="nl-BE"/>
              <a:t>, </a:t>
            </a:r>
            <a:r>
              <a:rPr lang="nl-BE" err="1"/>
              <a:t>vsc_data</a:t>
            </a:r>
            <a:r>
              <a:rPr lang="nl-BE"/>
              <a:t>: code , data: </a:t>
            </a:r>
            <a:r>
              <a:rPr lang="nl-BE" err="1"/>
              <a:t>backup</a:t>
            </a:r>
            <a:r>
              <a:rPr lang="nl-BE"/>
              <a:t> </a:t>
            </a:r>
            <a:r>
              <a:rPr lang="nl-BE" err="1"/>
              <a:t>if</a:t>
            </a:r>
            <a:r>
              <a:rPr lang="nl-BE"/>
              <a:t> </a:t>
            </a:r>
            <a:r>
              <a:rPr lang="nl-BE" err="1"/>
              <a:t>not</a:t>
            </a:r>
            <a:r>
              <a:rPr lang="nl-BE"/>
              <a:t> </a:t>
            </a:r>
            <a:r>
              <a:rPr lang="nl-BE" err="1"/>
              <a:t>to</a:t>
            </a:r>
            <a:r>
              <a:rPr lang="nl-BE"/>
              <a:t> big in data</a:t>
            </a:r>
            <a:endParaRPr lang="en-GB"/>
          </a:p>
        </p:txBody>
      </p:sp>
      <p:sp>
        <p:nvSpPr>
          <p:cNvPr id="4" name="Slide Number Placeholder 3"/>
          <p:cNvSpPr>
            <a:spLocks noGrp="1"/>
          </p:cNvSpPr>
          <p:nvPr>
            <p:ph type="sldNum" sz="quarter" idx="5"/>
          </p:nvPr>
        </p:nvSpPr>
        <p:spPr/>
        <p:txBody>
          <a:bodyPr/>
          <a:lstStyle/>
          <a:p>
            <a:fld id="{C698D6B2-303A-40A9-8FC2-63B592EB0E31}" type="slidenum">
              <a:rPr lang="en-GB" smtClean="0"/>
              <a:t>12</a:t>
            </a:fld>
            <a:endParaRPr lang="en-GB"/>
          </a:p>
        </p:txBody>
      </p:sp>
    </p:spTree>
    <p:extLst>
      <p:ext uri="{BB962C8B-B14F-4D97-AF65-F5344CB8AC3E}">
        <p14:creationId xmlns:p14="http://schemas.microsoft.com/office/powerpoint/2010/main" val="2553369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Adapt</a:t>
            </a:r>
            <a:r>
              <a:rPr lang="nl-BE"/>
              <a:t> </a:t>
            </a:r>
            <a:r>
              <a:rPr lang="nl-BE" err="1"/>
              <a:t>color</a:t>
            </a:r>
            <a:r>
              <a:rPr lang="nl-BE"/>
              <a:t> code, </a:t>
            </a:r>
            <a:r>
              <a:rPr lang="nl-BE" err="1"/>
              <a:t>add</a:t>
            </a:r>
            <a:r>
              <a:rPr lang="nl-BE"/>
              <a:t> </a:t>
            </a:r>
            <a:r>
              <a:rPr lang="nl-BE" err="1"/>
              <a:t>backup</a:t>
            </a:r>
            <a:r>
              <a:rPr lang="nl-BE"/>
              <a:t> </a:t>
            </a:r>
            <a:r>
              <a:rPr lang="nl-BE" err="1"/>
              <a:t>and</a:t>
            </a:r>
            <a:r>
              <a:rPr lang="nl-BE"/>
              <a:t> </a:t>
            </a:r>
            <a:r>
              <a:rPr lang="nl-BE" err="1"/>
              <a:t>what</a:t>
            </a:r>
            <a:r>
              <a:rPr lang="nl-BE"/>
              <a:t> </a:t>
            </a:r>
            <a:r>
              <a:rPr lang="nl-BE" err="1"/>
              <a:t>it</a:t>
            </a:r>
            <a:r>
              <a:rPr lang="nl-BE"/>
              <a:t> </a:t>
            </a:r>
            <a:r>
              <a:rPr lang="nl-BE" err="1"/>
              <a:t>should</a:t>
            </a:r>
            <a:r>
              <a:rPr lang="nl-BE"/>
              <a:t> </a:t>
            </a:r>
            <a:r>
              <a:rPr lang="nl-BE" err="1"/>
              <a:t>contain</a:t>
            </a:r>
            <a:endParaRPr lang="nl-BE"/>
          </a:p>
        </p:txBody>
      </p:sp>
      <p:sp>
        <p:nvSpPr>
          <p:cNvPr id="4" name="Slide Number Placeholder 3"/>
          <p:cNvSpPr>
            <a:spLocks noGrp="1"/>
          </p:cNvSpPr>
          <p:nvPr>
            <p:ph type="sldNum" sz="quarter" idx="5"/>
          </p:nvPr>
        </p:nvSpPr>
        <p:spPr/>
        <p:txBody>
          <a:bodyPr/>
          <a:lstStyle/>
          <a:p>
            <a:fld id="{C698D6B2-303A-40A9-8FC2-63B592EB0E31}" type="slidenum">
              <a:rPr lang="en-GB" smtClean="0"/>
              <a:t>13</a:t>
            </a:fld>
            <a:endParaRPr lang="en-GB"/>
          </a:p>
        </p:txBody>
      </p:sp>
    </p:spTree>
    <p:extLst>
      <p:ext uri="{BB962C8B-B14F-4D97-AF65-F5344CB8AC3E}">
        <p14:creationId xmlns:p14="http://schemas.microsoft.com/office/powerpoint/2010/main" val="124729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5C63-CA88-911F-7E1D-41ECBE163D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8157353-3A72-AC81-FAE3-6807120E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F3137A-23CF-6886-98BD-9C7A6429531C}"/>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AD681D9F-60C8-1057-34F0-C7D470E35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659DBF-0005-6929-1623-4051A6738750}"/>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189817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C846-9279-C395-4169-DB2FF1B631C5}"/>
              </a:ext>
            </a:extLst>
          </p:cNvPr>
          <p:cNvSpPr>
            <a:spLocks noGrp="1"/>
          </p:cNvSpPr>
          <p:nvPr>
            <p:ph type="title"/>
          </p:nvPr>
        </p:nvSpPr>
        <p:spPr/>
        <p:txBody>
          <a:bodyPr>
            <a:normAutofit/>
          </a:bodyPr>
          <a:lstStyle>
            <a:lvl1pPr>
              <a:defRPr lang="en-GB" sz="36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CFBA4C3-AF04-BBA6-46BA-7CC53A2290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0FFF8-9462-F9B6-461D-DA1389C6EA40}"/>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4BE18638-79CE-7277-0E50-A0B307DBC9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6B3410-E3AA-C2B6-70F5-79F81DCB883F}"/>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315815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3CFB9-92AF-D21E-1091-A67CA351AA10}"/>
              </a:ext>
            </a:extLst>
          </p:cNvPr>
          <p:cNvSpPr>
            <a:spLocks noGrp="1"/>
          </p:cNvSpPr>
          <p:nvPr>
            <p:ph type="title" orient="vert"/>
          </p:nvPr>
        </p:nvSpPr>
        <p:spPr>
          <a:xfrm>
            <a:off x="8724900" y="365125"/>
            <a:ext cx="2628900" cy="5811838"/>
          </a:xfrm>
        </p:spPr>
        <p:txBody>
          <a:bodyPr vert="eaVert"/>
          <a:lstStyle>
            <a:lvl1pPr>
              <a:defRPr lang="en-US" sz="36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D72D7-0260-BF02-FE25-A2A2175DF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9F55E-3133-0723-3BC5-A018802E28AB}"/>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D9706AA4-32D0-5E9A-32F8-DE986909C4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13885B-272F-5630-B5DE-93F7E6C3DFFF}"/>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3571741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54"/>
            <a:ext cx="12192000" cy="6858000"/>
          </a:xfrm>
          <a:prstGeom prst="rect">
            <a:avLst/>
          </a:prstGeom>
        </p:spPr>
      </p:pic>
      <p:sp>
        <p:nvSpPr>
          <p:cNvPr id="2" name="Title 1"/>
          <p:cNvSpPr>
            <a:spLocks noGrp="1"/>
          </p:cNvSpPr>
          <p:nvPr>
            <p:ph type="ctrTitle"/>
          </p:nvPr>
        </p:nvSpPr>
        <p:spPr>
          <a:xfrm>
            <a:off x="437702" y="1276473"/>
            <a:ext cx="9418642" cy="2387600"/>
          </a:xfrm>
        </p:spPr>
        <p:txBody>
          <a:bodyPr anchor="b">
            <a:normAutofit/>
          </a:bodyPr>
          <a:lstStyle>
            <a:lvl1pPr algn="l">
              <a:defRPr sz="5400" b="1">
                <a:solidFill>
                  <a:schemeClr val="bg1"/>
                </a:solidFill>
                <a:latin typeface="Corbel" panose="020B0503020204020204" pitchFamily="34" charset="0"/>
              </a:defRPr>
            </a:lvl1pPr>
          </a:lstStyle>
          <a:p>
            <a:r>
              <a:rPr lang="nl-NL"/>
              <a:t>Klik om stijl te bewerken</a:t>
            </a:r>
            <a:endParaRPr lang="nl-BE"/>
          </a:p>
        </p:txBody>
      </p:sp>
      <p:sp>
        <p:nvSpPr>
          <p:cNvPr id="3" name="Subtitle 2"/>
          <p:cNvSpPr>
            <a:spLocks noGrp="1"/>
          </p:cNvSpPr>
          <p:nvPr>
            <p:ph type="subTitle" idx="1"/>
          </p:nvPr>
        </p:nvSpPr>
        <p:spPr>
          <a:xfrm>
            <a:off x="424301" y="3756148"/>
            <a:ext cx="9432043" cy="822817"/>
          </a:xfrm>
        </p:spPr>
        <p:txBody>
          <a:bodyPr/>
          <a:lstStyle>
            <a:lvl1pPr marL="0" indent="0" algn="l">
              <a:buNone/>
              <a:defRPr sz="2400">
                <a:solidFill>
                  <a:schemeClr val="bg1"/>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8" name="Text Placeholder 7"/>
          <p:cNvSpPr>
            <a:spLocks noGrp="1"/>
          </p:cNvSpPr>
          <p:nvPr>
            <p:ph type="body" sz="quarter" idx="13" hasCustomPrompt="1"/>
          </p:nvPr>
        </p:nvSpPr>
        <p:spPr>
          <a:xfrm>
            <a:off x="804766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10" name="Text Placeholder 9"/>
          <p:cNvSpPr>
            <a:spLocks noGrp="1"/>
          </p:cNvSpPr>
          <p:nvPr>
            <p:ph type="body" sz="quarter" idx="14" hasCustomPrompt="1"/>
          </p:nvPr>
        </p:nvSpPr>
        <p:spPr>
          <a:xfrm>
            <a:off x="5140322" y="6343466"/>
            <a:ext cx="1474152" cy="216694"/>
          </a:xfrm>
        </p:spPr>
        <p:txBody>
          <a:bodyPr>
            <a:normAutofit/>
          </a:bodyPr>
          <a:lstStyle>
            <a:lvl1pPr marL="0" indent="0">
              <a:buNone/>
              <a:defRPr sz="1200">
                <a:solidFill>
                  <a:schemeClr val="bg1"/>
                </a:solidFill>
              </a:defRPr>
            </a:lvl1pPr>
          </a:lstStyle>
          <a:p>
            <a:pPr lvl="0"/>
            <a:r>
              <a:rPr lang="nl-BE"/>
              <a:t>Date</a:t>
            </a:r>
          </a:p>
        </p:txBody>
      </p:sp>
    </p:spTree>
    <p:extLst>
      <p:ext uri="{BB962C8B-B14F-4D97-AF65-F5344CB8AC3E}">
        <p14:creationId xmlns:p14="http://schemas.microsoft.com/office/powerpoint/2010/main" val="530735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6"/>
                </a:solidFill>
                <a:latin typeface="Corbel" panose="020B0503020204020204" pitchFamily="34" charset="0"/>
              </a:defRPr>
            </a:lvl1pPr>
          </a:lstStyle>
          <a:p>
            <a:r>
              <a:rPr lang="nl-NL"/>
              <a:t>Klik om stijl te bewerken</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228600" indent="-228600">
              <a:buClr>
                <a:srgbClr val="FF681E"/>
              </a:buClr>
              <a:buFont typeface="Arial" panose="020B0604020202020204" pitchFamily="34" charset="0"/>
              <a:buChar char="•"/>
              <a:defRPr>
                <a:solidFill>
                  <a:srgbClr val="1B2946"/>
                </a:solidFill>
                <a:latin typeface="Corbel" panose="020B0503020204020204" pitchFamily="34" charset="0"/>
              </a:defRPr>
            </a:lvl1pPr>
            <a:lvl2pPr marL="685800" indent="-228600">
              <a:buClr>
                <a:srgbClr val="41B7B9"/>
              </a:buClr>
              <a:buFont typeface="Arial" panose="020B0604020202020204" pitchFamily="34" charset="0"/>
              <a:buChar char="•"/>
              <a:defRPr>
                <a:solidFill>
                  <a:srgbClr val="1B2946"/>
                </a:solidFill>
                <a:latin typeface="Corbel" panose="020B0503020204020204" pitchFamily="34" charset="0"/>
              </a:defRPr>
            </a:lvl2pPr>
            <a:lvl3pPr marL="1143000" indent="-228600">
              <a:buClr>
                <a:srgbClr val="5C2A83"/>
              </a:buClr>
              <a:buFont typeface="Arial" panose="020B0604020202020204" pitchFamily="34" charset="0"/>
              <a:buChar char="•"/>
              <a:defRPr>
                <a:solidFill>
                  <a:srgbClr val="1B2946"/>
                </a:solidFill>
                <a:latin typeface="Corbel" panose="020B0503020204020204" pitchFamily="34" charset="0"/>
              </a:defRPr>
            </a:lvl3pPr>
            <a:lvl4pPr marL="1600200" indent="-228600">
              <a:buClr>
                <a:srgbClr val="5C2A83"/>
              </a:buClr>
              <a:buFont typeface="Arial" panose="020B0604020202020204" pitchFamily="34" charset="0"/>
              <a:buChar char="•"/>
              <a:defRPr>
                <a:solidFill>
                  <a:srgbClr val="1B2946"/>
                </a:solidFill>
                <a:latin typeface="Corbel" panose="020B0503020204020204" pitchFamily="34" charset="0"/>
              </a:defRPr>
            </a:lvl4pPr>
            <a:lvl5pPr marL="2057400" indent="-228600">
              <a:buClr>
                <a:srgbClr val="5C2A83"/>
              </a:buClr>
              <a:buFont typeface="Arial" panose="020B0604020202020204" pitchFamily="34" charset="0"/>
              <a:buChar char="•"/>
              <a:defRPr>
                <a:solidFill>
                  <a:srgbClr val="1B2946"/>
                </a:solidFill>
                <a:latin typeface="Corbel" panose="020B05030202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4" name="Picture 2" descr="Image result for kuleuve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44422" y="6073227"/>
            <a:ext cx="1394717" cy="49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13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A064-6318-A1DD-17F6-A0AB6AE6C66D}"/>
              </a:ext>
            </a:extLst>
          </p:cNvPr>
          <p:cNvSpPr>
            <a:spLocks noGrp="1"/>
          </p:cNvSpPr>
          <p:nvPr>
            <p:ph type="title"/>
          </p:nvPr>
        </p:nvSpPr>
        <p:spPr/>
        <p:txBody>
          <a:bodyPr>
            <a:normAutofit/>
          </a:bodyPr>
          <a:lstStyle>
            <a:lvl1pPr>
              <a:defRPr sz="3600">
                <a:solidFill>
                  <a:srgbClr val="41B7B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C34218-5A06-2020-B65F-C192FBBA7863}"/>
              </a:ext>
            </a:extLst>
          </p:cNvPr>
          <p:cNvSpPr>
            <a:spLocks noGrp="1"/>
          </p:cNvSpPr>
          <p:nvPr>
            <p:ph idx="1"/>
          </p:nvPr>
        </p:nvSpPr>
        <p:spPr/>
        <p:txBody>
          <a:bodyPr/>
          <a:lstStyle>
            <a:lvl1pPr>
              <a:buClr>
                <a:srgbClr val="ED672A"/>
              </a:buClr>
              <a:defRPr sz="2400">
                <a:solidFill>
                  <a:srgbClr val="1B2946"/>
                </a:solidFill>
              </a:defRPr>
            </a:lvl1pPr>
            <a:lvl2pPr>
              <a:buClr>
                <a:srgbClr val="ED672A"/>
              </a:buClr>
              <a:defRPr>
                <a:solidFill>
                  <a:srgbClr val="1B2946"/>
                </a:solidFill>
              </a:defRPr>
            </a:lvl2pPr>
            <a:lvl3pPr>
              <a:buClr>
                <a:srgbClr val="ED672A"/>
              </a:buClr>
              <a:defRPr>
                <a:solidFill>
                  <a:srgbClr val="1B2946"/>
                </a:solidFill>
              </a:defRPr>
            </a:lvl3pPr>
            <a:lvl4pPr>
              <a:buClr>
                <a:srgbClr val="ED672A"/>
              </a:buClr>
              <a:defRPr>
                <a:solidFill>
                  <a:srgbClr val="1B2946"/>
                </a:solidFill>
              </a:defRPr>
            </a:lvl4pPr>
            <a:lvl5pPr>
              <a:buClr>
                <a:srgbClr val="ED672A"/>
              </a:buClr>
              <a:defRPr>
                <a:solidFill>
                  <a:srgbClr val="1B29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E6BF9E-9627-9D00-7EDA-88CEC529E542}"/>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309F6DF7-925A-B303-5B36-75B80AF3E7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32930F-130B-990B-1008-2BE48053B6BA}"/>
              </a:ext>
            </a:extLst>
          </p:cNvPr>
          <p:cNvSpPr>
            <a:spLocks noGrp="1"/>
          </p:cNvSpPr>
          <p:nvPr>
            <p:ph type="sldNum" sz="quarter" idx="12"/>
          </p:nvPr>
        </p:nvSpPr>
        <p:spPr/>
        <p:txBody>
          <a:bodyPr/>
          <a:lstStyle/>
          <a:p>
            <a:fld id="{7B5704CA-A725-4AE2-A63E-BB5B51D03ECF}" type="slidenum">
              <a:rPr lang="en-GB" smtClean="0"/>
              <a:t>‹#›</a:t>
            </a:fld>
            <a:endParaRPr lang="en-GB"/>
          </a:p>
        </p:txBody>
      </p:sp>
      <p:grpSp>
        <p:nvGrpSpPr>
          <p:cNvPr id="7" name="Group 6">
            <a:extLst>
              <a:ext uri="{FF2B5EF4-FFF2-40B4-BE49-F238E27FC236}">
                <a16:creationId xmlns:a16="http://schemas.microsoft.com/office/drawing/2014/main" id="{0ABFA504-201A-E689-0F2F-13F273EEE0EC}"/>
              </a:ext>
            </a:extLst>
          </p:cNvPr>
          <p:cNvGrpSpPr/>
          <p:nvPr userDrawn="1"/>
        </p:nvGrpSpPr>
        <p:grpSpPr>
          <a:xfrm>
            <a:off x="-457200" y="173815"/>
            <a:ext cx="317462" cy="1690844"/>
            <a:chOff x="-1039907" y="729627"/>
            <a:chExt cx="953957" cy="4289110"/>
          </a:xfrm>
        </p:grpSpPr>
        <p:sp>
          <p:nvSpPr>
            <p:cNvPr id="8" name="Oval 7">
              <a:extLst>
                <a:ext uri="{FF2B5EF4-FFF2-40B4-BE49-F238E27FC236}">
                  <a16:creationId xmlns:a16="http://schemas.microsoft.com/office/drawing/2014/main" id="{B5526BF6-CFA6-590C-6836-948BC768C50F}"/>
                </a:ext>
              </a:extLst>
            </p:cNvPr>
            <p:cNvSpPr/>
            <p:nvPr/>
          </p:nvSpPr>
          <p:spPr>
            <a:xfrm>
              <a:off x="-1039907" y="3004170"/>
              <a:ext cx="914400" cy="914400"/>
            </a:xfrm>
            <a:prstGeom prst="ellipse">
              <a:avLst/>
            </a:prstGeom>
            <a:solidFill>
              <a:srgbClr val="ED67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056D338D-D404-C455-508F-018E28CD018E}"/>
                </a:ext>
              </a:extLst>
            </p:cNvPr>
            <p:cNvSpPr/>
            <p:nvPr/>
          </p:nvSpPr>
          <p:spPr>
            <a:xfrm>
              <a:off x="-1039907" y="729627"/>
              <a:ext cx="914400" cy="914400"/>
            </a:xfrm>
            <a:prstGeom prst="ellipse">
              <a:avLst/>
            </a:prstGeom>
            <a:solidFill>
              <a:srgbClr val="1B29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1F93A69A-6164-C015-C117-5539B342541C}"/>
                </a:ext>
              </a:extLst>
            </p:cNvPr>
            <p:cNvSpPr/>
            <p:nvPr/>
          </p:nvSpPr>
          <p:spPr>
            <a:xfrm>
              <a:off x="-1039907" y="1904003"/>
              <a:ext cx="914400" cy="914400"/>
            </a:xfrm>
            <a:prstGeom prst="ellipse">
              <a:avLst/>
            </a:prstGeom>
            <a:solidFill>
              <a:srgbClr val="41B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87C82BB4-CEC4-0D4F-D2A1-5FEF5506E09F}"/>
                </a:ext>
              </a:extLst>
            </p:cNvPr>
            <p:cNvSpPr/>
            <p:nvPr/>
          </p:nvSpPr>
          <p:spPr>
            <a:xfrm>
              <a:off x="-1000350" y="4104337"/>
              <a:ext cx="914400" cy="914400"/>
            </a:xfrm>
            <a:prstGeom prst="ellipse">
              <a:avLst/>
            </a:prstGeom>
            <a:solidFill>
              <a:srgbClr val="5C2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45560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82DA-A375-743B-9205-979CD901E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915D20D-7BBB-635A-2BEE-891B8CAEB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D844A-4B06-C469-3DC5-C639584A37BA}"/>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05C91488-50E9-17B5-2595-1FFDDDF26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6C2DE4-1FBC-7241-1E5A-36B70FE61DE4}"/>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401361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723F-B2B7-A27A-311A-18D218C0FEC7}"/>
              </a:ext>
            </a:extLst>
          </p:cNvPr>
          <p:cNvSpPr>
            <a:spLocks noGrp="1"/>
          </p:cNvSpPr>
          <p:nvPr>
            <p:ph type="title"/>
          </p:nvPr>
        </p:nvSpPr>
        <p:spPr/>
        <p:txBody>
          <a:bodyPr>
            <a:normAutofit/>
          </a:bodyPr>
          <a:lstStyle>
            <a:lvl1pPr>
              <a:defRPr lang="en-GB" sz="36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AF6254-5052-97B3-C207-789BB41531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0BFF3A-FA80-149A-E413-93D8CDE226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8CC76A1-9FB2-1999-6853-1D33331BD37C}"/>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6" name="Footer Placeholder 5">
            <a:extLst>
              <a:ext uri="{FF2B5EF4-FFF2-40B4-BE49-F238E27FC236}">
                <a16:creationId xmlns:a16="http://schemas.microsoft.com/office/drawing/2014/main" id="{967ABC43-4801-AE79-53EE-093A022C67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6428F9-A072-F514-A34E-486F4CAD33FF}"/>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15123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E5F2-522D-F525-FE97-D987D4032DCB}"/>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GB" sz="36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500408-D6B0-2A88-6F07-C2786F4B9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F7D8CF-37CC-5D2B-3A56-6F430D136F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BD7F784-93E5-B32C-0FEB-8E924DFB7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A9DD1-970B-024B-DC66-FBB5885302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DC295C3-D751-E4AE-8ECC-A5E619DB92CD}"/>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8" name="Footer Placeholder 7">
            <a:extLst>
              <a:ext uri="{FF2B5EF4-FFF2-40B4-BE49-F238E27FC236}">
                <a16:creationId xmlns:a16="http://schemas.microsoft.com/office/drawing/2014/main" id="{BF76FA50-9A32-9F0F-0E6B-AA103D79727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FCBBD0-3A6D-DA65-822C-CFDB84DAFD68}"/>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305721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C1CE-11C3-D839-EF85-E279AD9338BA}"/>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GB" sz="36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B9DD748A-29B3-F050-69FD-8BBBD92CBA44}"/>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4" name="Footer Placeholder 3">
            <a:extLst>
              <a:ext uri="{FF2B5EF4-FFF2-40B4-BE49-F238E27FC236}">
                <a16:creationId xmlns:a16="http://schemas.microsoft.com/office/drawing/2014/main" id="{5BCE6EB4-BCA2-18A8-1990-F74BE1D6E25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09A96B-4744-9C4B-5772-511F494739C1}"/>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889695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F18473-1948-3929-04F9-A3A07ADC5683}"/>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3" name="Footer Placeholder 2">
            <a:extLst>
              <a:ext uri="{FF2B5EF4-FFF2-40B4-BE49-F238E27FC236}">
                <a16:creationId xmlns:a16="http://schemas.microsoft.com/office/drawing/2014/main" id="{797C5D2E-D10F-2503-3A6D-B71E0093575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30DE46F-336E-B1EC-DE0B-6444E7A99E3B}"/>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327326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C9D1-7D97-D999-B769-DC07B94067A2}"/>
              </a:ext>
            </a:extLst>
          </p:cNvPr>
          <p:cNvSpPr>
            <a:spLocks noGrp="1"/>
          </p:cNvSpPr>
          <p:nvPr>
            <p:ph type="title"/>
          </p:nvPr>
        </p:nvSpPr>
        <p:spPr>
          <a:xfrm>
            <a:off x="839788" y="457200"/>
            <a:ext cx="3932237" cy="1600200"/>
          </a:xfrm>
        </p:spPr>
        <p:txBody>
          <a:bodyPr anchor="b">
            <a:normAutofit/>
          </a:bodyPr>
          <a:lstStyle>
            <a:lvl1pPr algn="l" defTabSz="914400" rtl="0" eaLnBrk="1" latinLnBrk="0" hangingPunct="1">
              <a:lnSpc>
                <a:spcPct val="90000"/>
              </a:lnSpc>
              <a:spcBef>
                <a:spcPct val="0"/>
              </a:spcBef>
              <a:buNone/>
              <a:defRPr lang="en-GB" sz="32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7DD69B-556C-9C9A-E57B-28942CD04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E46C632-D113-DAF5-B1B8-6AD1C11C2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229C5-1361-8379-CEA4-A32D2C09C547}"/>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6" name="Footer Placeholder 5">
            <a:extLst>
              <a:ext uri="{FF2B5EF4-FFF2-40B4-BE49-F238E27FC236}">
                <a16:creationId xmlns:a16="http://schemas.microsoft.com/office/drawing/2014/main" id="{1B37C90C-D7E6-428A-7CBB-ECC66FE350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189606-77E9-2462-EF92-7CC97DC887D8}"/>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214969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F1A4-C1B3-3BF0-311F-BC6D48AFFBE5}"/>
              </a:ext>
            </a:extLst>
          </p:cNvPr>
          <p:cNvSpPr>
            <a:spLocks noGrp="1"/>
          </p:cNvSpPr>
          <p:nvPr>
            <p:ph type="title"/>
          </p:nvPr>
        </p:nvSpPr>
        <p:spPr>
          <a:xfrm>
            <a:off x="839788" y="457200"/>
            <a:ext cx="3932237" cy="1600200"/>
          </a:xfrm>
        </p:spPr>
        <p:txBody>
          <a:bodyPr anchor="b">
            <a:normAutofit/>
          </a:bodyPr>
          <a:lstStyle>
            <a:lvl1pPr algn="l" defTabSz="914400" rtl="0" eaLnBrk="1" latinLnBrk="0" hangingPunct="1">
              <a:lnSpc>
                <a:spcPct val="90000"/>
              </a:lnSpc>
              <a:spcBef>
                <a:spcPct val="0"/>
              </a:spcBef>
              <a:buNone/>
              <a:defRPr lang="en-GB" sz="3200" kern="1200" dirty="0">
                <a:solidFill>
                  <a:srgbClr val="41B7B9"/>
                </a:solidFill>
                <a:latin typeface="Corbel" panose="020B0503020204020204" pitchFamily="34" charset="0"/>
                <a:ea typeface="+mj-ea"/>
                <a:cs typeface="+mj-cs"/>
              </a:defRPr>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54FEEE0-9C0B-4FE5-B501-D65A2341D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174BDF-D271-D833-9813-E2EF6B54B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A9912-2D24-5560-2516-210B893D40A0}"/>
              </a:ext>
            </a:extLst>
          </p:cNvPr>
          <p:cNvSpPr>
            <a:spLocks noGrp="1"/>
          </p:cNvSpPr>
          <p:nvPr>
            <p:ph type="dt" sz="half" idx="10"/>
          </p:nvPr>
        </p:nvSpPr>
        <p:spPr/>
        <p:txBody>
          <a:bodyPr/>
          <a:lstStyle/>
          <a:p>
            <a:fld id="{AB19A81C-9129-4B6E-90CC-C2AF60D5465D}" type="datetimeFigureOut">
              <a:rPr lang="en-GB" smtClean="0"/>
              <a:t>29/05/2024</a:t>
            </a:fld>
            <a:endParaRPr lang="en-GB"/>
          </a:p>
        </p:txBody>
      </p:sp>
      <p:sp>
        <p:nvSpPr>
          <p:cNvPr id="6" name="Footer Placeholder 5">
            <a:extLst>
              <a:ext uri="{FF2B5EF4-FFF2-40B4-BE49-F238E27FC236}">
                <a16:creationId xmlns:a16="http://schemas.microsoft.com/office/drawing/2014/main" id="{C191F345-7E3E-400D-2930-B8A7242A7E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E54415-CBA9-D2B9-0992-EA831E371FDF}"/>
              </a:ext>
            </a:extLst>
          </p:cNvPr>
          <p:cNvSpPr>
            <a:spLocks noGrp="1"/>
          </p:cNvSpPr>
          <p:nvPr>
            <p:ph type="sldNum" sz="quarter" idx="12"/>
          </p:nvPr>
        </p:nvSpPr>
        <p:spPr/>
        <p:txBody>
          <a:bodyPr/>
          <a:lstStyle/>
          <a:p>
            <a:fld id="{7B5704CA-A725-4AE2-A63E-BB5B51D03ECF}" type="slidenum">
              <a:rPr lang="en-GB" smtClean="0"/>
              <a:t>‹#›</a:t>
            </a:fld>
            <a:endParaRPr lang="en-GB"/>
          </a:p>
        </p:txBody>
      </p:sp>
    </p:spTree>
    <p:extLst>
      <p:ext uri="{BB962C8B-B14F-4D97-AF65-F5344CB8AC3E}">
        <p14:creationId xmlns:p14="http://schemas.microsoft.com/office/powerpoint/2010/main" val="12363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5A985-4552-462D-A716-1844F01B27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9262D4-6828-6542-6CC8-BA2DFE95A6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C112D5-97A8-9314-D541-7D953F09A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9A81C-9129-4B6E-90CC-C2AF60D5465D}" type="datetimeFigureOut">
              <a:rPr lang="en-GB" smtClean="0"/>
              <a:t>29/05/2024</a:t>
            </a:fld>
            <a:endParaRPr lang="en-GB"/>
          </a:p>
        </p:txBody>
      </p:sp>
      <p:sp>
        <p:nvSpPr>
          <p:cNvPr id="5" name="Footer Placeholder 4">
            <a:extLst>
              <a:ext uri="{FF2B5EF4-FFF2-40B4-BE49-F238E27FC236}">
                <a16:creationId xmlns:a16="http://schemas.microsoft.com/office/drawing/2014/main" id="{B053B024-9748-82CA-80BC-919B2408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1A602D-9415-A08F-6D92-C5045E13DB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704CA-A725-4AE2-A63E-BB5B51D03ECF}" type="slidenum">
              <a:rPr lang="en-GB" smtClean="0"/>
              <a:t>‹#›</a:t>
            </a:fld>
            <a:endParaRPr lang="en-GB"/>
          </a:p>
        </p:txBody>
      </p:sp>
      <p:grpSp>
        <p:nvGrpSpPr>
          <p:cNvPr id="7" name="Group 6">
            <a:extLst>
              <a:ext uri="{FF2B5EF4-FFF2-40B4-BE49-F238E27FC236}">
                <a16:creationId xmlns:a16="http://schemas.microsoft.com/office/drawing/2014/main" id="{3E5A4BE8-20D0-5E8E-2C0E-8588271813F9}"/>
              </a:ext>
            </a:extLst>
          </p:cNvPr>
          <p:cNvGrpSpPr/>
          <p:nvPr userDrawn="1"/>
        </p:nvGrpSpPr>
        <p:grpSpPr>
          <a:xfrm>
            <a:off x="-457200" y="173815"/>
            <a:ext cx="317462" cy="1690844"/>
            <a:chOff x="-1039907" y="729627"/>
            <a:chExt cx="953957" cy="4289110"/>
          </a:xfrm>
        </p:grpSpPr>
        <p:sp>
          <p:nvSpPr>
            <p:cNvPr id="8" name="Oval 7">
              <a:extLst>
                <a:ext uri="{FF2B5EF4-FFF2-40B4-BE49-F238E27FC236}">
                  <a16:creationId xmlns:a16="http://schemas.microsoft.com/office/drawing/2014/main" id="{670A05DB-6C65-ED34-46AD-75F7812AC917}"/>
                </a:ext>
              </a:extLst>
            </p:cNvPr>
            <p:cNvSpPr/>
            <p:nvPr/>
          </p:nvSpPr>
          <p:spPr>
            <a:xfrm>
              <a:off x="-1039907" y="3004170"/>
              <a:ext cx="914400" cy="914400"/>
            </a:xfrm>
            <a:prstGeom prst="ellipse">
              <a:avLst/>
            </a:prstGeom>
            <a:solidFill>
              <a:srgbClr val="ED67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D436C423-5ADC-82A4-6E7E-75199DCF515B}"/>
                </a:ext>
              </a:extLst>
            </p:cNvPr>
            <p:cNvSpPr/>
            <p:nvPr/>
          </p:nvSpPr>
          <p:spPr>
            <a:xfrm>
              <a:off x="-1039907" y="729627"/>
              <a:ext cx="914400" cy="914400"/>
            </a:xfrm>
            <a:prstGeom prst="ellipse">
              <a:avLst/>
            </a:prstGeom>
            <a:solidFill>
              <a:srgbClr val="1B29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E26B1F07-51DB-0D4F-AF6A-78ADDF6EB1C8}"/>
                </a:ext>
              </a:extLst>
            </p:cNvPr>
            <p:cNvSpPr/>
            <p:nvPr/>
          </p:nvSpPr>
          <p:spPr>
            <a:xfrm>
              <a:off x="-1039907" y="1904003"/>
              <a:ext cx="914400" cy="914400"/>
            </a:xfrm>
            <a:prstGeom prst="ellipse">
              <a:avLst/>
            </a:prstGeom>
            <a:solidFill>
              <a:srgbClr val="41B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1CD13367-155D-5ADD-F635-A56BECFF4993}"/>
                </a:ext>
              </a:extLst>
            </p:cNvPr>
            <p:cNvSpPr/>
            <p:nvPr/>
          </p:nvSpPr>
          <p:spPr>
            <a:xfrm>
              <a:off x="-1000350" y="4104337"/>
              <a:ext cx="914400" cy="914400"/>
            </a:xfrm>
            <a:prstGeom prst="ellipse">
              <a:avLst/>
            </a:prstGeom>
            <a:solidFill>
              <a:srgbClr val="5C2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7675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lang="en-GB" sz="3600" kern="1200" dirty="0">
          <a:solidFill>
            <a:srgbClr val="41B7B9"/>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800" kern="1200">
          <a:solidFill>
            <a:srgbClr val="1B2946"/>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41B7B9"/>
        </a:buClr>
        <a:buFont typeface="Arial" panose="020B0604020202020204" pitchFamily="34" charset="0"/>
        <a:buChar char="•"/>
        <a:defRPr sz="2400" kern="1200">
          <a:solidFill>
            <a:srgbClr val="1B2946"/>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5C2A83"/>
        </a:buClr>
        <a:buFont typeface="Arial" panose="020B0604020202020204" pitchFamily="34" charset="0"/>
        <a:buChar char="•"/>
        <a:defRPr sz="2000" kern="1200">
          <a:solidFill>
            <a:srgbClr val="1B2946"/>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5C2A83"/>
        </a:buClr>
        <a:buFont typeface="Arial" panose="020B0604020202020204" pitchFamily="34" charset="0"/>
        <a:buChar char="•"/>
        <a:defRPr sz="1800" kern="1200">
          <a:solidFill>
            <a:srgbClr val="1B2946"/>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5C2A83"/>
        </a:buClr>
        <a:buFont typeface="Arial" panose="020B0604020202020204" pitchFamily="34" charset="0"/>
        <a:buChar char="•"/>
        <a:defRPr sz="1800" kern="1200">
          <a:solidFill>
            <a:srgbClr val="1B2946"/>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2F_5CA1D183.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32_5A40212D.xml"/><Relationship Id="rId7" Type="http://schemas.openxmlformats.org/officeDocument/2006/relationships/diagramColors" Target="../diagrams/colors1.xml"/><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image" Target="../media/image29.png"/><Relationship Id="rId5" Type="http://schemas.openxmlformats.org/officeDocument/2006/relationships/diagramLayout" Target="../diagrams/layout1.xml"/><Relationship Id="rId10" Type="http://schemas.openxmlformats.org/officeDocument/2006/relationships/image" Target="../media/image28.png"/><Relationship Id="rId4" Type="http://schemas.openxmlformats.org/officeDocument/2006/relationships/diagramData" Target="../diagrams/data1.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microsoft.com/office/2018/10/relationships/comments" Target="../comments/modernComment_1E7_6958815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74_ADEE8239.xml"/><Relationship Id="rId7"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docs.vscentrum.be/index.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tier1.hpc.ugent.b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svg"/><Relationship Id="rId17" Type="http://schemas.openxmlformats.org/officeDocument/2006/relationships/image" Target="../media/image59.png"/><Relationship Id="rId2" Type="http://schemas.microsoft.com/office/2018/10/relationships/comments" Target="../comments/modernComment_1F3_2DFD4C8B.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30.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6.svg"/><Relationship Id="rId22"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75.sv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jpeg"/></Relationships>
</file>

<file path=ppt/slides/_rels/slide23.xml.rels><?xml version="1.0" encoding="UTF-8" standalone="yes"?>
<Relationships xmlns="http://schemas.openxmlformats.org/package/2006/relationships"><Relationship Id="rId3" Type="http://schemas.openxmlformats.org/officeDocument/2006/relationships/hyperlink" Target="https://tier1.hpc.ugent.b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euroDesk/example-notebooks" TargetMode="External"/><Relationship Id="rId2" Type="http://schemas.microsoft.com/office/2018/10/relationships/comments" Target="../comments/modernComment_13B_B831C4DF.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hyperlink" Target="https://www.ncbi.nlm.nih.gov/pmc/articles/PMC10055538/" TargetMode="External"/><Relationship Id="rId4" Type="http://schemas.openxmlformats.org/officeDocument/2006/relationships/hyperlink" Target="https://www.neurodesk.org/tutorials-examples/tutorial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tier1.hpc.ugent.b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33_6C7D21CB.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microsoft.com/office/2018/10/relationships/comments" Target="../comments/modernComment_1E6_F78E8BBE.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9.png"/><Relationship Id="rId3" Type="http://schemas.microsoft.com/office/2018/10/relationships/comments" Target="../comments/modernComment_159_E0DD42FD.xml"/><Relationship Id="rId7" Type="http://schemas.openxmlformats.org/officeDocument/2006/relationships/diagramColors" Target="../diagrams/colors2.xml"/><Relationship Id="rId12" Type="http://schemas.openxmlformats.org/officeDocument/2006/relationships/image" Target="../media/image98.jpeg"/><Relationship Id="rId17" Type="http://schemas.openxmlformats.org/officeDocument/2006/relationships/image" Target="../media/image18.png"/><Relationship Id="rId2" Type="http://schemas.openxmlformats.org/officeDocument/2006/relationships/notesSlide" Target="../notesSlides/notesSlide18.xml"/><Relationship Id="rId16"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image" Target="../media/image97.jpeg"/><Relationship Id="rId5" Type="http://schemas.openxmlformats.org/officeDocument/2006/relationships/diagramLayout" Target="../diagrams/layout2.xml"/><Relationship Id="rId15" Type="http://schemas.openxmlformats.org/officeDocument/2006/relationships/image" Target="../media/image101.svg"/><Relationship Id="rId10" Type="http://schemas.openxmlformats.org/officeDocument/2006/relationships/image" Target="../media/image96.emf"/><Relationship Id="rId4" Type="http://schemas.openxmlformats.org/officeDocument/2006/relationships/diagramData" Target="../diagrams/data2.xml"/><Relationship Id="rId9" Type="http://schemas.openxmlformats.org/officeDocument/2006/relationships/image" Target="../media/image95.png"/><Relationship Id="rId1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04.svg"/></Relationships>
</file>

<file path=ppt/slides/_rels/slide35.xml.rels><?xml version="1.0" encoding="UTF-8" standalone="yes"?>
<Relationships xmlns="http://schemas.openxmlformats.org/package/2006/relationships"><Relationship Id="rId3" Type="http://schemas.openxmlformats.org/officeDocument/2006/relationships/hyperlink" Target="https://www.globus.org/globus-connect-personal" TargetMode="External"/><Relationship Id="rId2" Type="http://schemas.microsoft.com/office/2018/10/relationships/comments" Target="../comments/modernComment_172_78ED67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vib-bic-training/HPC_training_bioimaging_1" TargetMode="External"/><Relationship Id="rId2" Type="http://schemas.openxmlformats.org/officeDocument/2006/relationships/hyperlink" Target="https://docs.globus.org/globus-connect-personal/install/window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lobus.org/globus-connect-person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microsoft.com/office/2018/10/relationships/comments" Target="../comments/modernComment_175_A2E3B06B.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orgs/vib-bic-code/repositorie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hyperlink" Target="https://training.vib.be/all-trainings?search_api_fulltext=&amp;tags%5B%5D=103&amp;date=Upcoming+training&amp;date_elearning=" TargetMode="External"/><Relationship Id="rId4" Type="http://schemas.openxmlformats.org/officeDocument/2006/relationships/hyperlink" Target="https://github.com/vib-bic-training/HPC_training_bioimaging_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46_CC5381E8.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hyperlink" Target="https://www.vscentrum.b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EE5-01ED-4ADC-90E7-EE8DA9FE11E2}"/>
              </a:ext>
            </a:extLst>
          </p:cNvPr>
          <p:cNvSpPr>
            <a:spLocks noGrp="1"/>
          </p:cNvSpPr>
          <p:nvPr>
            <p:ph type="ctrTitle"/>
          </p:nvPr>
        </p:nvSpPr>
        <p:spPr/>
        <p:txBody>
          <a:bodyPr>
            <a:normAutofit/>
          </a:bodyPr>
          <a:lstStyle/>
          <a:p>
            <a:r>
              <a:rPr lang="en-GB" sz="4400">
                <a:latin typeface="Corbel"/>
              </a:rPr>
              <a:t>Bioimaging data analysis on the HPC</a:t>
            </a:r>
            <a:endParaRPr lang="en-GB" sz="4400"/>
          </a:p>
        </p:txBody>
      </p:sp>
      <p:sp>
        <p:nvSpPr>
          <p:cNvPr id="4" name="Text Placeholder 3">
            <a:extLst>
              <a:ext uri="{FF2B5EF4-FFF2-40B4-BE49-F238E27FC236}">
                <a16:creationId xmlns:a16="http://schemas.microsoft.com/office/drawing/2014/main" id="{84F632C8-D914-4167-9F4B-0CA19025C37A}"/>
              </a:ext>
            </a:extLst>
          </p:cNvPr>
          <p:cNvSpPr>
            <a:spLocks noGrp="1"/>
          </p:cNvSpPr>
          <p:nvPr>
            <p:ph type="body" sz="quarter" idx="13"/>
          </p:nvPr>
        </p:nvSpPr>
        <p:spPr>
          <a:xfrm>
            <a:off x="526602" y="3664073"/>
            <a:ext cx="7664898" cy="1574202"/>
          </a:xfrm>
        </p:spPr>
        <p:txBody>
          <a:bodyPr vert="horz" lIns="91440" tIns="45720" rIns="91440" bIns="45720" rtlCol="0" anchor="t">
            <a:normAutofit/>
          </a:bodyPr>
          <a:lstStyle/>
          <a:p>
            <a:pPr algn="l"/>
            <a:r>
              <a:rPr lang="en-GB" sz="1800">
                <a:latin typeface="Corbel"/>
              </a:rPr>
              <a:t>Trainers:</a:t>
            </a:r>
            <a:br>
              <a:rPr lang="en-GB" sz="1800">
                <a:latin typeface="Corbel"/>
              </a:rPr>
            </a:br>
            <a:r>
              <a:rPr lang="en-GB" sz="1800">
                <a:latin typeface="Corbel"/>
              </a:rPr>
              <a:t>Benjamin </a:t>
            </a:r>
            <a:r>
              <a:rPr lang="en-GB" sz="1800" err="1">
                <a:latin typeface="Corbel"/>
              </a:rPr>
              <a:t>Pavie</a:t>
            </a:r>
            <a:r>
              <a:rPr lang="en-GB" sz="1800">
                <a:latin typeface="Corbel"/>
              </a:rPr>
              <a:t>, Sebastian Munck, Tatiana Woller</a:t>
            </a:r>
          </a:p>
          <a:p>
            <a:pPr algn="l"/>
            <a:r>
              <a:rPr lang="en-GB" sz="1800">
                <a:latin typeface="Corbel"/>
              </a:rPr>
              <a:t>Contributors:</a:t>
            </a:r>
            <a:br>
              <a:rPr lang="en-GB" sz="1800">
                <a:latin typeface="Corbel"/>
              </a:rPr>
            </a:br>
            <a:r>
              <a:rPr lang="en-GB" sz="1800">
                <a:latin typeface="Corbel"/>
              </a:rPr>
              <a:t>Bruna </a:t>
            </a:r>
            <a:r>
              <a:rPr lang="en-GB" sz="1800" err="1">
                <a:latin typeface="Corbel"/>
              </a:rPr>
              <a:t>Piereck</a:t>
            </a:r>
            <a:r>
              <a:rPr lang="en-GB" sz="1800">
                <a:latin typeface="Corbel"/>
              </a:rPr>
              <a:t>, Janick Matthys, Alexander </a:t>
            </a:r>
            <a:r>
              <a:rPr lang="en-GB" sz="1800" err="1">
                <a:latin typeface="Corbel"/>
              </a:rPr>
              <a:t>Botzki</a:t>
            </a:r>
          </a:p>
        </p:txBody>
      </p:sp>
      <p:sp>
        <p:nvSpPr>
          <p:cNvPr id="5" name="Text Placeholder 4">
            <a:extLst>
              <a:ext uri="{FF2B5EF4-FFF2-40B4-BE49-F238E27FC236}">
                <a16:creationId xmlns:a16="http://schemas.microsoft.com/office/drawing/2014/main" id="{070C30B3-4C96-4BBC-9219-7866CA2A809C}"/>
              </a:ext>
            </a:extLst>
          </p:cNvPr>
          <p:cNvSpPr>
            <a:spLocks noGrp="1"/>
          </p:cNvSpPr>
          <p:nvPr>
            <p:ph type="body" sz="quarter" idx="14"/>
          </p:nvPr>
        </p:nvSpPr>
        <p:spPr/>
        <p:txBody>
          <a:bodyPr vert="horz" lIns="91440" tIns="45720" rIns="91440" bIns="45720" rtlCol="0" anchor="t">
            <a:normAutofit fontScale="92500" lnSpcReduction="20000"/>
          </a:bodyPr>
          <a:lstStyle/>
          <a:p>
            <a:r>
              <a:rPr lang="en-GB">
                <a:latin typeface="Corbel"/>
              </a:rPr>
              <a:t>29/05/2024, Leuven</a:t>
            </a:r>
            <a:endParaRPr lang="en-GB"/>
          </a:p>
        </p:txBody>
      </p:sp>
    </p:spTree>
    <p:extLst>
      <p:ext uri="{BB962C8B-B14F-4D97-AF65-F5344CB8AC3E}">
        <p14:creationId xmlns:p14="http://schemas.microsoft.com/office/powerpoint/2010/main" val="1554108803"/>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402E-3CA4-4B9E-954E-A0E87F8DFB73}"/>
              </a:ext>
            </a:extLst>
          </p:cNvPr>
          <p:cNvSpPr>
            <a:spLocks noGrp="1"/>
          </p:cNvSpPr>
          <p:nvPr>
            <p:ph type="title"/>
          </p:nvPr>
        </p:nvSpPr>
        <p:spPr>
          <a:xfrm>
            <a:off x="290284" y="319768"/>
            <a:ext cx="10515600" cy="1325563"/>
          </a:xfrm>
        </p:spPr>
        <p:txBody>
          <a:bodyPr/>
          <a:lstStyle/>
          <a:p>
            <a:r>
              <a:rPr lang="en-GB" sz="4000">
                <a:latin typeface="Corbel"/>
              </a:rPr>
              <a:t>High performance</a:t>
            </a:r>
            <a:br>
              <a:rPr lang="en-GB" sz="4000">
                <a:latin typeface="Corbel"/>
              </a:rPr>
            </a:br>
            <a:r>
              <a:rPr lang="en-GB" sz="4000">
                <a:latin typeface="Corbel"/>
              </a:rPr>
              <a:t>computing</a:t>
            </a:r>
          </a:p>
        </p:txBody>
      </p:sp>
      <p:graphicFrame>
        <p:nvGraphicFramePr>
          <p:cNvPr id="4" name="Content Placeholder 3">
            <a:extLst>
              <a:ext uri="{FF2B5EF4-FFF2-40B4-BE49-F238E27FC236}">
                <a16:creationId xmlns:a16="http://schemas.microsoft.com/office/drawing/2014/main" id="{183C6CD7-E358-1FFA-F4D9-DD3E19C1628D}"/>
              </a:ext>
            </a:extLst>
          </p:cNvPr>
          <p:cNvGraphicFramePr>
            <a:graphicFrameLocks noGrp="1"/>
          </p:cNvGraphicFramePr>
          <p:nvPr>
            <p:ph idx="4294967295"/>
            <p:extLst>
              <p:ext uri="{D42A27DB-BD31-4B8C-83A1-F6EECF244321}">
                <p14:modId xmlns:p14="http://schemas.microsoft.com/office/powerpoint/2010/main" val="2692179522"/>
              </p:ext>
            </p:extLst>
          </p:nvPr>
        </p:nvGraphicFramePr>
        <p:xfrm>
          <a:off x="4706938" y="1392238"/>
          <a:ext cx="6811962" cy="5275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2" descr="Vlaams Supercomputer Centrum (VSC), Flanders Region, Belgium">
            <a:extLst>
              <a:ext uri="{FF2B5EF4-FFF2-40B4-BE49-F238E27FC236}">
                <a16:creationId xmlns:a16="http://schemas.microsoft.com/office/drawing/2014/main" id="{12FA6CF4-6924-D7E4-B372-7DD2214C7D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4830" y="3454759"/>
            <a:ext cx="3352636" cy="9097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ACE – Partnership for Advanced Computing in Europe">
            <a:extLst>
              <a:ext uri="{FF2B5EF4-FFF2-40B4-BE49-F238E27FC236}">
                <a16:creationId xmlns:a16="http://schemas.microsoft.com/office/drawing/2014/main" id="{1D603DC5-C668-6EBB-79AF-67B1A18E0A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9065" y="2061146"/>
            <a:ext cx="36671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European High Performance Computing Joint Undertaking | Shaping  Europe's digital future">
            <a:extLst>
              <a:ext uri="{FF2B5EF4-FFF2-40B4-BE49-F238E27FC236}">
                <a16:creationId xmlns:a16="http://schemas.microsoft.com/office/drawing/2014/main" id="{1C337ABA-0FEF-4B9D-F447-4840CA5113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1148" y="2724956"/>
            <a:ext cx="2201320" cy="597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s VIB">
            <a:extLst>
              <a:ext uri="{FF2B5EF4-FFF2-40B4-BE49-F238E27FC236}">
                <a16:creationId xmlns:a16="http://schemas.microsoft.com/office/drawing/2014/main" id="{736F814D-B593-5779-B12B-55A78CFCCA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4417865"/>
            <a:ext cx="989008" cy="6380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laams Supercomputer Centrum (VSC), Flanders Region, Belgium">
            <a:extLst>
              <a:ext uri="{FF2B5EF4-FFF2-40B4-BE49-F238E27FC236}">
                <a16:creationId xmlns:a16="http://schemas.microsoft.com/office/drawing/2014/main" id="{E4F8C7B9-7761-B2B3-D091-A6527F8D46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448" y="4417865"/>
            <a:ext cx="3352636" cy="90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15223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D0E4-B6C0-2C52-37CE-F6148453BFE4}"/>
              </a:ext>
            </a:extLst>
          </p:cNvPr>
          <p:cNvSpPr>
            <a:spLocks noGrp="1"/>
          </p:cNvSpPr>
          <p:nvPr>
            <p:ph type="title"/>
          </p:nvPr>
        </p:nvSpPr>
        <p:spPr/>
        <p:txBody>
          <a:bodyPr/>
          <a:lstStyle/>
          <a:p>
            <a:r>
              <a:rPr lang="nl-BE"/>
              <a:t>VSC </a:t>
            </a:r>
            <a:r>
              <a:rPr lang="nl-BE" err="1"/>
              <a:t>components</a:t>
            </a:r>
            <a:endParaRPr lang="en-GB"/>
          </a:p>
        </p:txBody>
      </p:sp>
      <p:pic>
        <p:nvPicPr>
          <p:cNvPr id="5" name="Content Placeholder 4">
            <a:extLst>
              <a:ext uri="{FF2B5EF4-FFF2-40B4-BE49-F238E27FC236}">
                <a16:creationId xmlns:a16="http://schemas.microsoft.com/office/drawing/2014/main" id="{96C7EF7F-B575-D2A6-479D-1FE0EA1C5827}"/>
              </a:ext>
            </a:extLst>
          </p:cNvPr>
          <p:cNvPicPr>
            <a:picLocks noGrp="1" noChangeAspect="1"/>
          </p:cNvPicPr>
          <p:nvPr>
            <p:ph idx="4294967295"/>
          </p:nvPr>
        </p:nvPicPr>
        <p:blipFill rotWithShape="1">
          <a:blip r:embed="rId3"/>
          <a:srcRect r="68038"/>
          <a:stretch/>
        </p:blipFill>
        <p:spPr>
          <a:xfrm>
            <a:off x="1698310" y="1699420"/>
            <a:ext cx="2886075" cy="2952750"/>
          </a:xfrm>
        </p:spPr>
      </p:pic>
      <p:pic>
        <p:nvPicPr>
          <p:cNvPr id="8" name="Picture 6" descr="VSC Tier1 Compute status page">
            <a:extLst>
              <a:ext uri="{FF2B5EF4-FFF2-40B4-BE49-F238E27FC236}">
                <a16:creationId xmlns:a16="http://schemas.microsoft.com/office/drawing/2014/main" id="{01A2A116-8B31-C688-E32A-C7D2BFAE5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3539" y="5969001"/>
            <a:ext cx="2455862" cy="6876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5D214D6-0075-A497-5147-9786047157A2}"/>
              </a:ext>
            </a:extLst>
          </p:cNvPr>
          <p:cNvSpPr/>
          <p:nvPr/>
        </p:nvSpPr>
        <p:spPr>
          <a:xfrm>
            <a:off x="2108835" y="1828959"/>
            <a:ext cx="2286000" cy="2423160"/>
          </a:xfrm>
          <a:prstGeom prst="rect">
            <a:avLst/>
          </a:prstGeom>
          <a:noFill/>
          <a:ln w="57150">
            <a:solidFill>
              <a:srgbClr val="5C2A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Content Placeholder 4">
            <a:extLst>
              <a:ext uri="{FF2B5EF4-FFF2-40B4-BE49-F238E27FC236}">
                <a16:creationId xmlns:a16="http://schemas.microsoft.com/office/drawing/2014/main" id="{0689DE90-8FFC-C286-C04B-13C3CCD7F89A}"/>
              </a:ext>
            </a:extLst>
          </p:cNvPr>
          <p:cNvPicPr>
            <a:picLocks noChangeAspect="1"/>
          </p:cNvPicPr>
          <p:nvPr/>
        </p:nvPicPr>
        <p:blipFill rotWithShape="1">
          <a:blip r:embed="rId3"/>
          <a:srcRect l="33396" r="38651" b="9516"/>
          <a:stretch/>
        </p:blipFill>
        <p:spPr>
          <a:xfrm>
            <a:off x="7218050" y="1690688"/>
            <a:ext cx="2524125" cy="2671762"/>
          </a:xfrm>
          <a:prstGeom prst="rect">
            <a:avLst/>
          </a:prstGeom>
        </p:spPr>
      </p:pic>
      <p:pic>
        <p:nvPicPr>
          <p:cNvPr id="7" name="Content Placeholder 4">
            <a:extLst>
              <a:ext uri="{FF2B5EF4-FFF2-40B4-BE49-F238E27FC236}">
                <a16:creationId xmlns:a16="http://schemas.microsoft.com/office/drawing/2014/main" id="{6C92E27F-CBC0-A3B9-9676-D19BC57C6CC3}"/>
              </a:ext>
            </a:extLst>
          </p:cNvPr>
          <p:cNvPicPr>
            <a:picLocks noChangeAspect="1"/>
          </p:cNvPicPr>
          <p:nvPr/>
        </p:nvPicPr>
        <p:blipFill rotWithShape="1">
          <a:blip r:embed="rId3"/>
          <a:srcRect l="62511" r="9536" b="9516"/>
          <a:stretch/>
        </p:blipFill>
        <p:spPr>
          <a:xfrm>
            <a:off x="4584385" y="1699420"/>
            <a:ext cx="2524125" cy="2671762"/>
          </a:xfrm>
          <a:prstGeom prst="rect">
            <a:avLst/>
          </a:prstGeom>
        </p:spPr>
      </p:pic>
      <p:sp>
        <p:nvSpPr>
          <p:cNvPr id="4" name="Rectangle 3">
            <a:extLst>
              <a:ext uri="{FF2B5EF4-FFF2-40B4-BE49-F238E27FC236}">
                <a16:creationId xmlns:a16="http://schemas.microsoft.com/office/drawing/2014/main" id="{79187820-14A6-D377-70D4-0127516E99CD}"/>
              </a:ext>
            </a:extLst>
          </p:cNvPr>
          <p:cNvSpPr/>
          <p:nvPr/>
        </p:nvSpPr>
        <p:spPr>
          <a:xfrm>
            <a:off x="4693925" y="1828959"/>
            <a:ext cx="2286000" cy="2423160"/>
          </a:xfrm>
          <a:prstGeom prst="rect">
            <a:avLst/>
          </a:prstGeom>
          <a:noFill/>
          <a:ln w="57150">
            <a:solidFill>
              <a:srgbClr val="5C2A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64579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42AB-CA46-B8E6-688F-A53F1214B854}"/>
              </a:ext>
            </a:extLst>
          </p:cNvPr>
          <p:cNvSpPr>
            <a:spLocks noGrp="1"/>
          </p:cNvSpPr>
          <p:nvPr>
            <p:ph type="title"/>
          </p:nvPr>
        </p:nvSpPr>
        <p:spPr/>
        <p:txBody>
          <a:bodyPr/>
          <a:lstStyle/>
          <a:p>
            <a:r>
              <a:rPr lang="nl-BE" err="1"/>
              <a:t>Questions</a:t>
            </a:r>
            <a:r>
              <a:rPr lang="nl-BE"/>
              <a:t> </a:t>
            </a:r>
            <a:endParaRPr lang="en-GB"/>
          </a:p>
        </p:txBody>
      </p:sp>
      <p:sp>
        <p:nvSpPr>
          <p:cNvPr id="3" name="Content Placeholder 2">
            <a:extLst>
              <a:ext uri="{FF2B5EF4-FFF2-40B4-BE49-F238E27FC236}">
                <a16:creationId xmlns:a16="http://schemas.microsoft.com/office/drawing/2014/main" id="{AB17B695-76F3-0EC7-94EB-EA49A8043CE3}"/>
              </a:ext>
            </a:extLst>
          </p:cNvPr>
          <p:cNvSpPr>
            <a:spLocks noGrp="1"/>
          </p:cNvSpPr>
          <p:nvPr>
            <p:ph idx="1"/>
          </p:nvPr>
        </p:nvSpPr>
        <p:spPr>
          <a:xfrm>
            <a:off x="645696" y="1825625"/>
            <a:ext cx="5257800" cy="4351338"/>
          </a:xfrm>
        </p:spPr>
        <p:txBody>
          <a:bodyPr/>
          <a:lstStyle/>
          <a:p>
            <a:r>
              <a:rPr lang="nl-BE" dirty="0" err="1"/>
              <a:t>Where</a:t>
            </a:r>
            <a:r>
              <a:rPr lang="nl-BE" dirty="0"/>
              <a:t> do </a:t>
            </a:r>
            <a:r>
              <a:rPr lang="nl-BE" dirty="0" err="1"/>
              <a:t>you</a:t>
            </a:r>
            <a:r>
              <a:rPr lang="nl-BE" dirty="0"/>
              <a:t> save </a:t>
            </a:r>
            <a:r>
              <a:rPr lang="nl-BE" dirty="0" err="1"/>
              <a:t>the</a:t>
            </a:r>
            <a:r>
              <a:rPr lang="nl-BE" dirty="0"/>
              <a:t> data?</a:t>
            </a:r>
          </a:p>
          <a:p>
            <a:pPr marL="0" indent="0">
              <a:buNone/>
            </a:pPr>
            <a:endParaRPr lang="nl-BE" dirty="0"/>
          </a:p>
          <a:p>
            <a:r>
              <a:rPr lang="nl-BE" dirty="0" err="1"/>
              <a:t>Where</a:t>
            </a:r>
            <a:r>
              <a:rPr lang="nl-BE" dirty="0"/>
              <a:t> do </a:t>
            </a:r>
            <a:r>
              <a:rPr lang="nl-BE" dirty="0" err="1"/>
              <a:t>you</a:t>
            </a:r>
            <a:r>
              <a:rPr lang="nl-BE" dirty="0"/>
              <a:t> </a:t>
            </a:r>
            <a:r>
              <a:rPr lang="nl-BE" dirty="0" err="1"/>
              <a:t>the</a:t>
            </a:r>
            <a:r>
              <a:rPr lang="nl-BE" dirty="0"/>
              <a:t> analysis ?</a:t>
            </a:r>
          </a:p>
          <a:p>
            <a:endParaRPr lang="nl-BE" dirty="0"/>
          </a:p>
          <a:p>
            <a:r>
              <a:rPr lang="nl-BE" dirty="0" err="1"/>
              <a:t>Where</a:t>
            </a:r>
            <a:r>
              <a:rPr lang="nl-BE" dirty="0"/>
              <a:t> do </a:t>
            </a:r>
            <a:r>
              <a:rPr lang="nl-BE" dirty="0" err="1"/>
              <a:t>you</a:t>
            </a:r>
            <a:r>
              <a:rPr lang="nl-BE" dirty="0"/>
              <a:t> start </a:t>
            </a:r>
            <a:r>
              <a:rPr lang="nl-BE" dirty="0" err="1"/>
              <a:t>when</a:t>
            </a:r>
            <a:r>
              <a:rPr lang="nl-BE" dirty="0"/>
              <a:t> </a:t>
            </a:r>
            <a:r>
              <a:rPr lang="nl-BE" dirty="0" err="1"/>
              <a:t>you</a:t>
            </a:r>
            <a:r>
              <a:rPr lang="nl-BE" dirty="0"/>
              <a:t> log in?</a:t>
            </a:r>
          </a:p>
          <a:p>
            <a:endParaRPr lang="nl-BE" dirty="0"/>
          </a:p>
          <a:p>
            <a:r>
              <a:rPr lang="nl-BE" dirty="0" err="1"/>
              <a:t>Where</a:t>
            </a:r>
            <a:r>
              <a:rPr lang="nl-BE" dirty="0"/>
              <a:t> </a:t>
            </a:r>
            <a:r>
              <a:rPr lang="nl-BE" dirty="0" err="1"/>
              <a:t>to</a:t>
            </a:r>
            <a:r>
              <a:rPr lang="nl-BE" dirty="0"/>
              <a:t> </a:t>
            </a:r>
            <a:r>
              <a:rPr lang="nl-BE" dirty="0" err="1"/>
              <a:t>create</a:t>
            </a:r>
            <a:r>
              <a:rPr lang="nl-BE" dirty="0"/>
              <a:t> </a:t>
            </a:r>
            <a:r>
              <a:rPr lang="nl-BE" dirty="0" err="1"/>
              <a:t>the</a:t>
            </a:r>
            <a:r>
              <a:rPr lang="nl-BE" dirty="0"/>
              <a:t> environment?</a:t>
            </a:r>
          </a:p>
          <a:p>
            <a:endParaRPr lang="nl-BE" dirty="0"/>
          </a:p>
          <a:p>
            <a:pPr marL="0" indent="0">
              <a:buNone/>
            </a:pPr>
            <a:endParaRPr lang="en-GB" dirty="0"/>
          </a:p>
        </p:txBody>
      </p:sp>
      <p:sp>
        <p:nvSpPr>
          <p:cNvPr id="7" name="TextBox 6">
            <a:extLst>
              <a:ext uri="{FF2B5EF4-FFF2-40B4-BE49-F238E27FC236}">
                <a16:creationId xmlns:a16="http://schemas.microsoft.com/office/drawing/2014/main" id="{84492564-69ED-CCCA-3BFF-13045E559EFB}"/>
              </a:ext>
            </a:extLst>
          </p:cNvPr>
          <p:cNvSpPr txBox="1"/>
          <p:nvPr/>
        </p:nvSpPr>
        <p:spPr>
          <a:xfrm>
            <a:off x="7858259" y="2245218"/>
            <a:ext cx="35803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$VSC_HOME​ (low storage)</a:t>
            </a:r>
            <a:br>
              <a:rPr lang="en-US" dirty="0"/>
            </a:br>
            <a:r>
              <a:rPr lang="en-US" dirty="0"/>
              <a:t>$VSC_DATA​ (middle storage)</a:t>
            </a:r>
            <a:br>
              <a:rPr lang="en-US" dirty="0"/>
            </a:br>
            <a:r>
              <a:rPr lang="en-US" dirty="0"/>
              <a:t>$VSC_SCRATCH​ (large storage) $VSC_SCRATCH_PROJECTS_BASE​ </a:t>
            </a:r>
          </a:p>
          <a:p>
            <a:r>
              <a:rPr lang="en-US" dirty="0"/>
              <a:t>(large storage)</a:t>
            </a:r>
          </a:p>
        </p:txBody>
      </p:sp>
      <p:pic>
        <p:nvPicPr>
          <p:cNvPr id="8" name="Graphic 7" descr="Server with solid fill">
            <a:extLst>
              <a:ext uri="{FF2B5EF4-FFF2-40B4-BE49-F238E27FC236}">
                <a16:creationId xmlns:a16="http://schemas.microsoft.com/office/drawing/2014/main" id="{EA9E74B7-E030-2550-77D8-3DAD3889C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3982" y="2435180"/>
            <a:ext cx="914400" cy="914400"/>
          </a:xfrm>
          <a:prstGeom prst="rect">
            <a:avLst/>
          </a:prstGeom>
        </p:spPr>
      </p:pic>
      <p:sp>
        <p:nvSpPr>
          <p:cNvPr id="9" name="Left Brace 8">
            <a:extLst>
              <a:ext uri="{FF2B5EF4-FFF2-40B4-BE49-F238E27FC236}">
                <a16:creationId xmlns:a16="http://schemas.microsoft.com/office/drawing/2014/main" id="{B0AAAA5A-E94C-8134-9E98-BFB0DED9B41F}"/>
              </a:ext>
            </a:extLst>
          </p:cNvPr>
          <p:cNvSpPr/>
          <p:nvPr/>
        </p:nvSpPr>
        <p:spPr>
          <a:xfrm>
            <a:off x="7646830" y="2253802"/>
            <a:ext cx="214647" cy="1266422"/>
          </a:xfrm>
          <a:prstGeom prst="leftBrace">
            <a:avLst/>
          </a:prstGeom>
          <a:ln>
            <a:solidFill>
              <a:srgbClr val="ED67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8910D18-4649-D5DB-B49E-4D1EC1F3B2E8}"/>
              </a:ext>
            </a:extLst>
          </p:cNvPr>
          <p:cNvSpPr/>
          <p:nvPr/>
        </p:nvSpPr>
        <p:spPr>
          <a:xfrm>
            <a:off x="5894767" y="1733281"/>
            <a:ext cx="5752563" cy="2318197"/>
          </a:xfrm>
          <a:prstGeom prst="roundRect">
            <a:avLst/>
          </a:prstGeom>
          <a:noFill/>
          <a:ln>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6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5ADD-1D0F-F3E4-92D4-7A8AA54372BA}"/>
              </a:ext>
            </a:extLst>
          </p:cNvPr>
          <p:cNvSpPr>
            <a:spLocks noGrp="1"/>
          </p:cNvSpPr>
          <p:nvPr>
            <p:ph type="title"/>
          </p:nvPr>
        </p:nvSpPr>
        <p:spPr/>
        <p:txBody>
          <a:bodyPr/>
          <a:lstStyle/>
          <a:p>
            <a:r>
              <a:rPr lang="nl-BE"/>
              <a:t>Structure cluster VSC</a:t>
            </a:r>
            <a:endParaRPr lang="en-GB"/>
          </a:p>
        </p:txBody>
      </p:sp>
      <p:graphicFrame>
        <p:nvGraphicFramePr>
          <p:cNvPr id="4" name="Table 4">
            <a:extLst>
              <a:ext uri="{FF2B5EF4-FFF2-40B4-BE49-F238E27FC236}">
                <a16:creationId xmlns:a16="http://schemas.microsoft.com/office/drawing/2014/main" id="{5F56FD56-0B1D-75B3-EA5D-D8E064C4131C}"/>
              </a:ext>
            </a:extLst>
          </p:cNvPr>
          <p:cNvGraphicFramePr>
            <a:graphicFrameLocks noGrp="1"/>
          </p:cNvGraphicFramePr>
          <p:nvPr>
            <p:ph idx="1"/>
            <p:extLst>
              <p:ext uri="{D42A27DB-BD31-4B8C-83A1-F6EECF244321}">
                <p14:modId xmlns:p14="http://schemas.microsoft.com/office/powerpoint/2010/main" val="1964668912"/>
              </p:ext>
            </p:extLst>
          </p:nvPr>
        </p:nvGraphicFramePr>
        <p:xfrm>
          <a:off x="961947" y="2215870"/>
          <a:ext cx="10515599" cy="2817262"/>
        </p:xfrm>
        <a:graphic>
          <a:graphicData uri="http://schemas.openxmlformats.org/drawingml/2006/table">
            <a:tbl>
              <a:tblPr firstRow="1" bandRow="1">
                <a:tableStyleId>{5C22544A-7EE6-4342-B048-85BDC9FD1C3A}</a:tableStyleId>
              </a:tblPr>
              <a:tblGrid>
                <a:gridCol w="3267153">
                  <a:extLst>
                    <a:ext uri="{9D8B030D-6E8A-4147-A177-3AD203B41FA5}">
                      <a16:colId xmlns:a16="http://schemas.microsoft.com/office/drawing/2014/main" val="1062645593"/>
                    </a:ext>
                  </a:extLst>
                </a:gridCol>
                <a:gridCol w="1247120">
                  <a:extLst>
                    <a:ext uri="{9D8B030D-6E8A-4147-A177-3AD203B41FA5}">
                      <a16:colId xmlns:a16="http://schemas.microsoft.com/office/drawing/2014/main" val="3703374051"/>
                    </a:ext>
                  </a:extLst>
                </a:gridCol>
                <a:gridCol w="1165880">
                  <a:extLst>
                    <a:ext uri="{9D8B030D-6E8A-4147-A177-3AD203B41FA5}">
                      <a16:colId xmlns:a16="http://schemas.microsoft.com/office/drawing/2014/main" val="3689087162"/>
                    </a:ext>
                  </a:extLst>
                </a:gridCol>
                <a:gridCol w="1984939">
                  <a:extLst>
                    <a:ext uri="{9D8B030D-6E8A-4147-A177-3AD203B41FA5}">
                      <a16:colId xmlns:a16="http://schemas.microsoft.com/office/drawing/2014/main" val="360051508"/>
                    </a:ext>
                  </a:extLst>
                </a:gridCol>
                <a:gridCol w="2850507">
                  <a:extLst>
                    <a:ext uri="{9D8B030D-6E8A-4147-A177-3AD203B41FA5}">
                      <a16:colId xmlns:a16="http://schemas.microsoft.com/office/drawing/2014/main" val="2322178109"/>
                    </a:ext>
                  </a:extLst>
                </a:gridCol>
              </a:tblGrid>
              <a:tr h="459874">
                <a:tc>
                  <a:txBody>
                    <a:bodyPr/>
                    <a:lstStyle/>
                    <a:p>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Tier-2 </a:t>
                      </a:r>
                      <a:r>
                        <a:rPr lang="nl-BE" dirty="0" err="1">
                          <a:solidFill>
                            <a:sysClr val="windowText" lastClr="000000"/>
                          </a:solidFill>
                        </a:rPr>
                        <a:t>UGent</a:t>
                      </a:r>
                      <a:endParaRPr lang="en-GB" dirty="0" err="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Tier-2 </a:t>
                      </a:r>
                      <a:r>
                        <a:rPr lang="nl-BE" dirty="0" err="1">
                          <a:solidFill>
                            <a:sysClr val="windowText" lastClr="000000"/>
                          </a:solidFill>
                        </a:rPr>
                        <a:t>KULeuven</a:t>
                      </a:r>
                      <a:endParaRPr lang="en-GB" dirty="0" err="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Tier-2 UA</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Tier-1</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8097957"/>
                  </a:ext>
                </a:extLst>
              </a:tr>
              <a:tr h="459874">
                <a:tc>
                  <a:txBody>
                    <a:bodyPr/>
                    <a:lstStyle/>
                    <a:p>
                      <a:r>
                        <a:rPr lang="nl-BE" dirty="0">
                          <a:solidFill>
                            <a:srgbClr val="41B7B9"/>
                          </a:solidFill>
                        </a:rPr>
                        <a:t>$VSC_HOME</a:t>
                      </a:r>
                      <a:endParaRPr lang="en-GB" dirty="0">
                        <a:solidFill>
                          <a:srgbClr val="41B7B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3GB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solidFill>
                            <a:sysClr val="windowText" lastClr="000000"/>
                          </a:solidFill>
                        </a:rPr>
                        <a:t>3 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3GB (20000)</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43852357"/>
                  </a:ext>
                </a:extLst>
              </a:tr>
              <a:tr h="459874">
                <a:tc>
                  <a:txBody>
                    <a:bodyPr/>
                    <a:lstStyle/>
                    <a:p>
                      <a:r>
                        <a:rPr lang="nl-BE" dirty="0">
                          <a:solidFill>
                            <a:srgbClr val="41B7B9"/>
                          </a:solidFill>
                        </a:rPr>
                        <a:t>$VSC_DATA</a:t>
                      </a:r>
                      <a:endParaRPr lang="en-GB" dirty="0">
                        <a:solidFill>
                          <a:srgbClr val="41B7B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25GB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75 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25GB (100 000) </a:t>
                      </a:r>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 Tier-2 </a:t>
                      </a:r>
                      <a:r>
                        <a:rPr lang="nl-BE" dirty="0" err="1">
                          <a:solidFill>
                            <a:sysClr val="windowText" lastClr="000000"/>
                          </a:solidFill>
                        </a:rPr>
                        <a:t>from</a:t>
                      </a:r>
                      <a:r>
                        <a:rPr lang="nl-BE" dirty="0">
                          <a:solidFill>
                            <a:sysClr val="windowText" lastClr="000000"/>
                          </a:solidFill>
                        </a:rPr>
                        <a:t> </a:t>
                      </a:r>
                      <a:r>
                        <a:rPr lang="nl-BE">
                          <a:solidFill>
                            <a:sysClr val="windowText" lastClr="000000"/>
                          </a:solidFill>
                        </a:rPr>
                        <a:t>institute</a:t>
                      </a:r>
                      <a:endParaRPr lang="en-GB" dirty="0" err="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0910293"/>
                  </a:ext>
                </a:extLst>
              </a:tr>
              <a:tr h="459874">
                <a:tc>
                  <a:txBody>
                    <a:bodyPr/>
                    <a:lstStyle/>
                    <a:p>
                      <a:r>
                        <a:rPr lang="nl-BE" dirty="0">
                          <a:solidFill>
                            <a:srgbClr val="ED672A"/>
                          </a:solidFill>
                        </a:rPr>
                        <a:t>$VSC_SCRATCH</a:t>
                      </a:r>
                      <a:endParaRPr lang="en-GB" dirty="0">
                        <a:solidFill>
                          <a:srgbClr val="ED672A"/>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800" b="0" i="0" u="none" strike="noStrike" kern="1200" baseline="0" dirty="0">
                          <a:solidFill>
                            <a:schemeClr val="dk1"/>
                          </a:solidFill>
                          <a:latin typeface="+mn-lt"/>
                          <a:ea typeface="+mn-ea"/>
                          <a:cs typeface="+mn-cs"/>
                        </a:rPr>
                        <a:t>25 GB</a:t>
                      </a:r>
                      <a:endParaRPr lang="en-GB" sz="1800" b="0" i="0" u="none" strike="noStrike" kern="1200" baseline="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kern="1200" baseline="0" dirty="0">
                          <a:solidFill>
                            <a:schemeClr val="dk1"/>
                          </a:solidFill>
                          <a:latin typeface="+mn-lt"/>
                          <a:ea typeface="+mn-ea"/>
                          <a:cs typeface="+mn-cs"/>
                        </a:rPr>
                        <a:t>500 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50GB</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dirty="0">
                          <a:solidFill>
                            <a:sysClr val="windowText" lastClr="000000"/>
                          </a:solidFill>
                        </a:rPr>
                        <a:t>3 GB (files 1048576) </a:t>
                      </a:r>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9897956"/>
                  </a:ext>
                </a:extLst>
              </a:tr>
              <a:tr h="248932">
                <a:tc>
                  <a:txBody>
                    <a:bodyPr/>
                    <a:lstStyle/>
                    <a:p>
                      <a:r>
                        <a:rPr lang="nl-BE" dirty="0">
                          <a:solidFill>
                            <a:srgbClr val="ED672A"/>
                          </a:solidFill>
                        </a:rPr>
                        <a:t>$VSC_SCRATCH_PROJECTS_BASE</a:t>
                      </a:r>
                      <a:endParaRPr lang="en-GB" dirty="0">
                        <a:solidFill>
                          <a:srgbClr val="ED672A"/>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solidFill>
                            <a:sysClr val="windowText" lastClr="000000"/>
                          </a:solidFill>
                        </a:rPr>
                        <a:t>10 TB (files 1048576) **</a:t>
                      </a:r>
                      <a:endParaRPr lang="en-GB"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1156184"/>
                  </a:ext>
                </a:extLst>
              </a:tr>
              <a:tr h="431800">
                <a:tc>
                  <a:txBody>
                    <a:bodyPr/>
                    <a:lstStyle/>
                    <a:p>
                      <a:r>
                        <a:rPr lang="nl-BE" dirty="0">
                          <a:solidFill>
                            <a:schemeClr val="tx1"/>
                          </a:solidFill>
                        </a:rPr>
                        <a:t>Check quota</a:t>
                      </a: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i="1" dirty="0">
                          <a:solidFill>
                            <a:sysClr val="windowText" lastClr="000000"/>
                          </a:solidFill>
                        </a:rPr>
                        <a:t>quota</a:t>
                      </a:r>
                      <a:endParaRPr lang="en-GB"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i="1" dirty="0" err="1">
                          <a:solidFill>
                            <a:sysClr val="windowText" lastClr="000000"/>
                          </a:solidFill>
                        </a:rPr>
                        <a:t>myquota</a:t>
                      </a:r>
                      <a:endParaRPr lang="en-GB" i="1" dirty="0" err="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i="1" dirty="0">
                          <a:solidFill>
                            <a:sysClr val="windowText" lastClr="000000"/>
                          </a:solidFill>
                        </a:rPr>
                        <a:t>quota</a:t>
                      </a:r>
                      <a:endParaRPr lang="en-GB"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i="1" dirty="0" err="1">
                          <a:solidFill>
                            <a:sysClr val="windowText" lastClr="000000"/>
                          </a:solidFill>
                        </a:rPr>
                        <a:t>my_dodrio_quota</a:t>
                      </a:r>
                      <a:endParaRPr lang="en-GB" i="1" dirty="0" err="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9041811"/>
                  </a:ext>
                </a:extLst>
              </a:tr>
            </a:tbl>
          </a:graphicData>
        </a:graphic>
      </p:graphicFrame>
      <p:sp>
        <p:nvSpPr>
          <p:cNvPr id="3" name="TextBox 2">
            <a:extLst>
              <a:ext uri="{FF2B5EF4-FFF2-40B4-BE49-F238E27FC236}">
                <a16:creationId xmlns:a16="http://schemas.microsoft.com/office/drawing/2014/main" id="{3741E16D-2F32-D217-F397-8B3BA70BA485}"/>
              </a:ext>
            </a:extLst>
          </p:cNvPr>
          <p:cNvSpPr txBox="1"/>
          <p:nvPr/>
        </p:nvSpPr>
        <p:spPr>
          <a:xfrm>
            <a:off x="6680295" y="5369188"/>
            <a:ext cx="4988482" cy="369332"/>
          </a:xfrm>
          <a:prstGeom prst="rect">
            <a:avLst/>
          </a:prstGeom>
          <a:noFill/>
        </p:spPr>
        <p:txBody>
          <a:bodyPr wrap="none" rtlCol="0">
            <a:spAutoFit/>
          </a:bodyPr>
          <a:lstStyle/>
          <a:p>
            <a:r>
              <a:rPr lang="nl-BE"/>
              <a:t>** With a good justification more can be requested</a:t>
            </a:r>
            <a:endParaRPr lang="en-GB"/>
          </a:p>
        </p:txBody>
      </p:sp>
      <p:sp>
        <p:nvSpPr>
          <p:cNvPr id="5" name="Rectangle 4">
            <a:extLst>
              <a:ext uri="{FF2B5EF4-FFF2-40B4-BE49-F238E27FC236}">
                <a16:creationId xmlns:a16="http://schemas.microsoft.com/office/drawing/2014/main" id="{48FD7F69-C946-CDD9-63A4-D6481E6FAF5D}"/>
              </a:ext>
            </a:extLst>
          </p:cNvPr>
          <p:cNvSpPr/>
          <p:nvPr/>
        </p:nvSpPr>
        <p:spPr>
          <a:xfrm>
            <a:off x="8610600" y="2215870"/>
            <a:ext cx="2866946" cy="281124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14209AF-94C8-3846-D236-4E63141468A7}"/>
              </a:ext>
            </a:extLst>
          </p:cNvPr>
          <p:cNvSpPr txBox="1"/>
          <p:nvPr/>
        </p:nvSpPr>
        <p:spPr>
          <a:xfrm rot="16200000">
            <a:off x="194141" y="3126566"/>
            <a:ext cx="1166281" cy="369332"/>
          </a:xfrm>
          <a:prstGeom prst="rect">
            <a:avLst/>
          </a:prstGeom>
          <a:noFill/>
        </p:spPr>
        <p:txBody>
          <a:bodyPr wrap="none" rtlCol="0">
            <a:spAutoFit/>
          </a:bodyPr>
          <a:lstStyle/>
          <a:p>
            <a:r>
              <a:rPr lang="nl-BE">
                <a:solidFill>
                  <a:srgbClr val="41B7B9"/>
                </a:solidFill>
              </a:rPr>
              <a:t>Backed-up</a:t>
            </a:r>
            <a:endParaRPr lang="en-GB">
              <a:solidFill>
                <a:srgbClr val="41B7B9"/>
              </a:solidFill>
            </a:endParaRPr>
          </a:p>
        </p:txBody>
      </p:sp>
      <p:sp>
        <p:nvSpPr>
          <p:cNvPr id="7" name="TextBox 6">
            <a:extLst>
              <a:ext uri="{FF2B5EF4-FFF2-40B4-BE49-F238E27FC236}">
                <a16:creationId xmlns:a16="http://schemas.microsoft.com/office/drawing/2014/main" id="{5DF3C6D3-C915-52DD-1A94-A14C24F5EEEC}"/>
              </a:ext>
            </a:extLst>
          </p:cNvPr>
          <p:cNvSpPr txBox="1"/>
          <p:nvPr/>
        </p:nvSpPr>
        <p:spPr>
          <a:xfrm rot="16200000">
            <a:off x="66061" y="4131228"/>
            <a:ext cx="1145442" cy="646331"/>
          </a:xfrm>
          <a:prstGeom prst="rect">
            <a:avLst/>
          </a:prstGeom>
          <a:noFill/>
        </p:spPr>
        <p:txBody>
          <a:bodyPr wrap="none" rtlCol="0">
            <a:spAutoFit/>
          </a:bodyPr>
          <a:lstStyle/>
          <a:p>
            <a:pPr algn="ctr"/>
            <a:r>
              <a:rPr lang="nl-BE">
                <a:solidFill>
                  <a:srgbClr val="ED672A"/>
                </a:solidFill>
              </a:rPr>
              <a:t>Not</a:t>
            </a:r>
          </a:p>
          <a:p>
            <a:pPr algn="ctr"/>
            <a:r>
              <a:rPr lang="nl-BE">
                <a:solidFill>
                  <a:srgbClr val="ED672A"/>
                </a:solidFill>
              </a:rPr>
              <a:t>backed up</a:t>
            </a:r>
            <a:endParaRPr lang="en-GB">
              <a:solidFill>
                <a:srgbClr val="ED672A"/>
              </a:solidFill>
            </a:endParaRPr>
          </a:p>
        </p:txBody>
      </p:sp>
      <p:sp>
        <p:nvSpPr>
          <p:cNvPr id="8" name="Rectangle 7">
            <a:extLst>
              <a:ext uri="{FF2B5EF4-FFF2-40B4-BE49-F238E27FC236}">
                <a16:creationId xmlns:a16="http://schemas.microsoft.com/office/drawing/2014/main" id="{AE8D1B3B-ADC4-CB6A-078D-5BEB84910171}"/>
              </a:ext>
            </a:extLst>
          </p:cNvPr>
          <p:cNvSpPr/>
          <p:nvPr/>
        </p:nvSpPr>
        <p:spPr>
          <a:xfrm>
            <a:off x="4200523" y="3287616"/>
            <a:ext cx="4410077" cy="47476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EE200C6-02B7-E197-E043-DD9025C6F170}"/>
              </a:ext>
            </a:extLst>
          </p:cNvPr>
          <p:cNvSpPr/>
          <p:nvPr/>
        </p:nvSpPr>
        <p:spPr>
          <a:xfrm>
            <a:off x="4241894" y="3767768"/>
            <a:ext cx="4368706" cy="1262355"/>
          </a:xfrm>
          <a:prstGeom prst="rect">
            <a:avLst/>
          </a:prstGeom>
          <a:solidFill>
            <a:srgbClr val="FFFFFF">
              <a:alpha val="8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C1565EF-4E02-2814-BA12-516DB4936A1F}"/>
              </a:ext>
            </a:extLst>
          </p:cNvPr>
          <p:cNvSpPr/>
          <p:nvPr/>
        </p:nvSpPr>
        <p:spPr>
          <a:xfrm>
            <a:off x="4200524" y="2840604"/>
            <a:ext cx="4410075" cy="447539"/>
          </a:xfrm>
          <a:prstGeom prst="rect">
            <a:avLst/>
          </a:prstGeom>
          <a:solidFill>
            <a:srgbClr val="FFFFFF">
              <a:alpha val="85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74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BF1B247-2D32-7E33-3960-BDBF57071C4F}"/>
              </a:ext>
            </a:extLst>
          </p:cNvPr>
          <p:cNvSpPr>
            <a:spLocks noGrp="1"/>
          </p:cNvSpPr>
          <p:nvPr>
            <p:ph sz="half" idx="2"/>
          </p:nvPr>
        </p:nvSpPr>
        <p:spPr>
          <a:xfrm>
            <a:off x="7327900" y="1825625"/>
            <a:ext cx="3784600" cy="4351338"/>
          </a:xfrm>
        </p:spPr>
        <p:txBody>
          <a:bodyPr/>
          <a:lstStyle/>
          <a:p>
            <a:pPr marL="0" indent="0">
              <a:buNone/>
            </a:pPr>
            <a:endParaRPr lang="nl-BE" dirty="0"/>
          </a:p>
          <a:p>
            <a:pPr marL="0" indent="0">
              <a:buNone/>
            </a:pPr>
            <a:endParaRPr lang="nl-BE" dirty="0"/>
          </a:p>
          <a:p>
            <a:pPr marL="0" indent="0">
              <a:buNone/>
            </a:pPr>
            <a:endParaRPr lang="nl-BE" dirty="0"/>
          </a:p>
          <a:p>
            <a:pPr marL="0" indent="0">
              <a:buNone/>
            </a:pPr>
            <a:r>
              <a:rPr lang="en-GB" dirty="0"/>
              <a:t>Reservation:</a:t>
            </a:r>
          </a:p>
          <a:p>
            <a:pPr lvl="1"/>
            <a:r>
              <a:rPr lang="en-GB" sz="2000" dirty="0"/>
              <a:t>To fast queueing</a:t>
            </a:r>
          </a:p>
          <a:p>
            <a:pPr lvl="1"/>
            <a:r>
              <a:rPr lang="en-GB" sz="2000" dirty="0"/>
              <a:t>Used in projects</a:t>
            </a:r>
          </a:p>
          <a:p>
            <a:pPr lvl="1"/>
            <a:r>
              <a:rPr lang="en-GB" sz="2000" dirty="0"/>
              <a:t>Used in training</a:t>
            </a:r>
          </a:p>
          <a:p>
            <a:pPr lvl="1"/>
            <a:r>
              <a:rPr lang="en-GB" sz="2000" dirty="0"/>
              <a:t>Our </a:t>
            </a:r>
            <a:r>
              <a:rPr lang="en-GB" sz="2000" i="1" dirty="0"/>
              <a:t>flag </a:t>
            </a:r>
            <a:r>
              <a:rPr lang="en-GB" sz="2000" dirty="0"/>
              <a:t>for reservation</a:t>
            </a:r>
          </a:p>
          <a:p>
            <a:pPr lvl="2"/>
            <a:r>
              <a:rPr lang="en-GB" dirty="0" err="1"/>
              <a:t>VIBtraining</a:t>
            </a:r>
            <a:endParaRPr lang="en-GB" dirty="0"/>
          </a:p>
          <a:p>
            <a:pPr marL="0" indent="0">
              <a:buNone/>
            </a:pPr>
            <a:endParaRPr lang="en-GB" sz="2000" dirty="0"/>
          </a:p>
          <a:p>
            <a:pPr marL="0" indent="0">
              <a:buNone/>
            </a:pPr>
            <a:endParaRPr lang="en-GB" dirty="0"/>
          </a:p>
          <a:p>
            <a:endParaRPr lang="en-BE" dirty="0"/>
          </a:p>
        </p:txBody>
      </p:sp>
      <p:sp>
        <p:nvSpPr>
          <p:cNvPr id="3" name="Content Placeholder 2">
            <a:extLst>
              <a:ext uri="{FF2B5EF4-FFF2-40B4-BE49-F238E27FC236}">
                <a16:creationId xmlns:a16="http://schemas.microsoft.com/office/drawing/2014/main" id="{2345A4F6-8837-4D10-8D1A-85EE36476E08}"/>
              </a:ext>
            </a:extLst>
          </p:cNvPr>
          <p:cNvSpPr>
            <a:spLocks noGrp="1"/>
          </p:cNvSpPr>
          <p:nvPr>
            <p:ph sz="half" idx="1"/>
          </p:nvPr>
        </p:nvSpPr>
        <p:spPr/>
        <p:txBody>
          <a:bodyPr/>
          <a:lstStyle/>
          <a:p>
            <a:pPr marL="0" indent="0">
              <a:buNone/>
            </a:pPr>
            <a:endParaRPr lang="nl-BE"/>
          </a:p>
          <a:p>
            <a:pPr marL="0" indent="0">
              <a:buNone/>
            </a:pPr>
            <a:endParaRPr lang="nl-BE"/>
          </a:p>
          <a:p>
            <a:pPr marL="0" indent="0">
              <a:buNone/>
            </a:pPr>
            <a:endParaRPr lang="nl-BE"/>
          </a:p>
          <a:p>
            <a:pPr marL="0" indent="0">
              <a:buNone/>
            </a:pPr>
            <a:r>
              <a:rPr lang="nl-BE"/>
              <a:t>Queue </a:t>
            </a:r>
            <a:r>
              <a:rPr lang="nl-BE">
                <a:sym typeface="Wingdings" panose="05000000000000000000" pitchFamily="2" charset="2"/>
              </a:rPr>
              <a:t>for </a:t>
            </a:r>
            <a:r>
              <a:rPr lang="nl-BE"/>
              <a:t>different types of jobs: </a:t>
            </a:r>
          </a:p>
          <a:p>
            <a:pPr lvl="1"/>
            <a:r>
              <a:rPr lang="nl-BE" sz="2000"/>
              <a:t>Memory </a:t>
            </a:r>
          </a:p>
          <a:p>
            <a:pPr lvl="1"/>
            <a:r>
              <a:rPr lang="nl-BE" sz="2000"/>
              <a:t>Presence | type of GPUs (NVIDIA, AMD)</a:t>
            </a:r>
          </a:p>
          <a:p>
            <a:pPr lvl="1"/>
            <a:r>
              <a:rPr lang="nl-BE" sz="2000"/>
              <a:t>Test queue (i.e. debug_queue)</a:t>
            </a:r>
          </a:p>
          <a:p>
            <a:pPr marL="0" indent="0">
              <a:buNone/>
            </a:pPr>
            <a:endParaRPr lang="en-GB">
              <a:solidFill>
                <a:srgbClr val="FF0000"/>
              </a:solidFill>
            </a:endParaRPr>
          </a:p>
          <a:p>
            <a:endParaRPr lang="nl-BE"/>
          </a:p>
        </p:txBody>
      </p:sp>
      <p:sp>
        <p:nvSpPr>
          <p:cNvPr id="2" name="Title 1">
            <a:extLst>
              <a:ext uri="{FF2B5EF4-FFF2-40B4-BE49-F238E27FC236}">
                <a16:creationId xmlns:a16="http://schemas.microsoft.com/office/drawing/2014/main" id="{44C50555-2033-C148-32A8-18060C66D27E}"/>
              </a:ext>
            </a:extLst>
          </p:cNvPr>
          <p:cNvSpPr>
            <a:spLocks noGrp="1"/>
          </p:cNvSpPr>
          <p:nvPr>
            <p:ph type="title"/>
          </p:nvPr>
        </p:nvSpPr>
        <p:spPr/>
        <p:txBody>
          <a:bodyPr/>
          <a:lstStyle/>
          <a:p>
            <a:r>
              <a:rPr lang="nl-BE"/>
              <a:t>Creating a job: what you need</a:t>
            </a:r>
            <a:endParaRPr lang="en-GB"/>
          </a:p>
        </p:txBody>
      </p:sp>
      <p:pic>
        <p:nvPicPr>
          <p:cNvPr id="6" name="Graphic 5" descr="Server with solid fill">
            <a:extLst>
              <a:ext uri="{FF2B5EF4-FFF2-40B4-BE49-F238E27FC236}">
                <a16:creationId xmlns:a16="http://schemas.microsoft.com/office/drawing/2014/main" id="{75CDDBBD-44DB-6A75-FAE2-55F26AB5D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30500" y="2197100"/>
            <a:ext cx="914400" cy="914400"/>
          </a:xfrm>
          <a:prstGeom prst="rect">
            <a:avLst/>
          </a:prstGeom>
        </p:spPr>
      </p:pic>
      <p:pic>
        <p:nvPicPr>
          <p:cNvPr id="10" name="Graphic 9" descr="Contract with solid fill">
            <a:extLst>
              <a:ext uri="{FF2B5EF4-FFF2-40B4-BE49-F238E27FC236}">
                <a16:creationId xmlns:a16="http://schemas.microsoft.com/office/drawing/2014/main" id="{B5489E91-1BEF-DEA9-A8B3-B68A6B8342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2900" y="2197100"/>
            <a:ext cx="914400" cy="914400"/>
          </a:xfrm>
          <a:prstGeom prst="rect">
            <a:avLst/>
          </a:prstGeom>
        </p:spPr>
      </p:pic>
    </p:spTree>
    <p:extLst>
      <p:ext uri="{BB962C8B-B14F-4D97-AF65-F5344CB8AC3E}">
        <p14:creationId xmlns:p14="http://schemas.microsoft.com/office/powerpoint/2010/main" val="291808927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6C-A150-F4B9-222E-681DD571F140}"/>
              </a:ext>
            </a:extLst>
          </p:cNvPr>
          <p:cNvSpPr>
            <a:spLocks noGrp="1"/>
          </p:cNvSpPr>
          <p:nvPr>
            <p:ph type="title"/>
          </p:nvPr>
        </p:nvSpPr>
        <p:spPr/>
        <p:txBody>
          <a:bodyPr/>
          <a:lstStyle/>
          <a:p>
            <a:r>
              <a:rPr lang="nl-BE"/>
              <a:t>Documentation</a:t>
            </a:r>
            <a:endParaRPr lang="en-GB"/>
          </a:p>
        </p:txBody>
      </p:sp>
      <p:sp>
        <p:nvSpPr>
          <p:cNvPr id="3" name="Content Placeholder 2">
            <a:extLst>
              <a:ext uri="{FF2B5EF4-FFF2-40B4-BE49-F238E27FC236}">
                <a16:creationId xmlns:a16="http://schemas.microsoft.com/office/drawing/2014/main" id="{857DD9CE-F7E1-9F98-B9C5-AE12727711A3}"/>
              </a:ext>
            </a:extLst>
          </p:cNvPr>
          <p:cNvSpPr>
            <a:spLocks noGrp="1"/>
          </p:cNvSpPr>
          <p:nvPr>
            <p:ph idx="1"/>
          </p:nvPr>
        </p:nvSpPr>
        <p:spPr>
          <a:xfrm>
            <a:off x="838200" y="1343025"/>
            <a:ext cx="10515600" cy="3000375"/>
          </a:xfrm>
        </p:spPr>
        <p:txBody>
          <a:bodyPr>
            <a:normAutofit/>
          </a:bodyPr>
          <a:lstStyle/>
          <a:p>
            <a:pPr marL="0" indent="0">
              <a:buNone/>
            </a:pPr>
            <a:endParaRPr lang="nl-BE" dirty="0"/>
          </a:p>
          <a:p>
            <a:r>
              <a:rPr lang="nl-BE" dirty="0" err="1"/>
              <a:t>Documentation</a:t>
            </a:r>
            <a:r>
              <a:rPr lang="nl-BE" dirty="0"/>
              <a:t> VSC : </a:t>
            </a:r>
            <a:r>
              <a:rPr lang="nl-BE" dirty="0">
                <a:solidFill>
                  <a:srgbClr val="ED672A"/>
                </a:solidFill>
                <a:hlinkClick r:id="rId3">
                  <a:extLst>
                    <a:ext uri="{A12FA001-AC4F-418D-AE19-62706E023703}">
                      <ahyp:hlinkClr xmlns:ahyp="http://schemas.microsoft.com/office/drawing/2018/hyperlinkcolor" val="tx"/>
                    </a:ext>
                  </a:extLst>
                </a:hlinkClick>
              </a:rPr>
              <a:t>link</a:t>
            </a:r>
            <a:endParaRPr lang="nl-BE" dirty="0">
              <a:solidFill>
                <a:srgbClr val="ED672A"/>
              </a:solidFill>
            </a:endParaRPr>
          </a:p>
          <a:p>
            <a:endParaRPr lang="nl-BE" dirty="0">
              <a:solidFill>
                <a:srgbClr val="ED672A"/>
              </a:solidFill>
            </a:endParaRPr>
          </a:p>
          <a:p>
            <a:pPr lvl="1"/>
            <a:r>
              <a:rPr lang="nl-BE" dirty="0" err="1"/>
              <a:t>What</a:t>
            </a:r>
            <a:r>
              <a:rPr lang="nl-BE" dirty="0"/>
              <a:t> is </a:t>
            </a:r>
            <a:r>
              <a:rPr lang="nl-BE" dirty="0" err="1"/>
              <a:t>the</a:t>
            </a:r>
            <a:r>
              <a:rPr lang="nl-BE" dirty="0"/>
              <a:t> </a:t>
            </a:r>
            <a:r>
              <a:rPr lang="nl-BE" dirty="0" err="1"/>
              <a:t>infrastucture</a:t>
            </a:r>
            <a:endParaRPr lang="nl-BE" dirty="0"/>
          </a:p>
          <a:p>
            <a:pPr lvl="1"/>
            <a:r>
              <a:rPr lang="nl-BE" dirty="0"/>
              <a:t>How </a:t>
            </a:r>
            <a:r>
              <a:rPr lang="nl-BE" dirty="0" err="1"/>
              <a:t>to</a:t>
            </a:r>
            <a:r>
              <a:rPr lang="nl-BE" dirty="0"/>
              <a:t> run jobs</a:t>
            </a:r>
          </a:p>
          <a:p>
            <a:pPr lvl="1"/>
            <a:r>
              <a:rPr lang="nl-BE" dirty="0"/>
              <a:t>Software info</a:t>
            </a:r>
          </a:p>
          <a:p>
            <a:pPr lvl="2"/>
            <a:r>
              <a:rPr lang="nl-BE" dirty="0"/>
              <a:t>How </a:t>
            </a:r>
            <a:r>
              <a:rPr lang="nl-BE" dirty="0" err="1"/>
              <a:t>to</a:t>
            </a:r>
            <a:r>
              <a:rPr lang="nl-BE" dirty="0"/>
              <a:t> </a:t>
            </a:r>
            <a:r>
              <a:rPr lang="nl-BE" dirty="0" err="1"/>
              <a:t>request</a:t>
            </a:r>
            <a:r>
              <a:rPr lang="nl-BE" dirty="0"/>
              <a:t> </a:t>
            </a:r>
            <a:r>
              <a:rPr lang="nl-BE" dirty="0" err="1"/>
              <a:t>something</a:t>
            </a:r>
            <a:endParaRPr lang="nl-BE" dirty="0"/>
          </a:p>
          <a:p>
            <a:pPr lvl="1"/>
            <a:endParaRPr lang="nl-BE" dirty="0"/>
          </a:p>
        </p:txBody>
      </p:sp>
      <p:pic>
        <p:nvPicPr>
          <p:cNvPr id="5" name="Picture 4">
            <a:extLst>
              <a:ext uri="{FF2B5EF4-FFF2-40B4-BE49-F238E27FC236}">
                <a16:creationId xmlns:a16="http://schemas.microsoft.com/office/drawing/2014/main" id="{3FC85F38-0C43-505F-C7FD-17C83EF0D9B1}"/>
              </a:ext>
            </a:extLst>
          </p:cNvPr>
          <p:cNvPicPr>
            <a:picLocks noChangeAspect="1"/>
          </p:cNvPicPr>
          <p:nvPr/>
        </p:nvPicPr>
        <p:blipFill>
          <a:blip r:embed="rId4"/>
          <a:stretch>
            <a:fillRect/>
          </a:stretch>
        </p:blipFill>
        <p:spPr>
          <a:xfrm>
            <a:off x="5762474" y="1584325"/>
            <a:ext cx="5874052" cy="4940554"/>
          </a:xfrm>
          <a:prstGeom prst="rect">
            <a:avLst/>
          </a:prstGeom>
          <a:ln>
            <a:solidFill>
              <a:srgbClr val="1A1A1A"/>
            </a:solidFill>
          </a:ln>
        </p:spPr>
      </p:pic>
      <p:sp>
        <p:nvSpPr>
          <p:cNvPr id="6" name="Content Placeholder 2">
            <a:extLst>
              <a:ext uri="{FF2B5EF4-FFF2-40B4-BE49-F238E27FC236}">
                <a16:creationId xmlns:a16="http://schemas.microsoft.com/office/drawing/2014/main" id="{A4888CB8-A986-1C5D-E8CC-A8A8C1A883FC}"/>
              </a:ext>
            </a:extLst>
          </p:cNvPr>
          <p:cNvSpPr txBox="1">
            <a:spLocks/>
          </p:cNvSpPr>
          <p:nvPr/>
        </p:nvSpPr>
        <p:spPr>
          <a:xfrm>
            <a:off x="838200" y="5032502"/>
            <a:ext cx="4521200"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ED672A"/>
              </a:buClr>
              <a:buFont typeface="Arial" panose="020B0604020202020204" pitchFamily="34" charset="0"/>
              <a:buChar char="•"/>
              <a:defRPr sz="2000" kern="1200">
                <a:solidFill>
                  <a:srgbClr val="1B2946"/>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t>Activity:</a:t>
            </a:r>
          </a:p>
          <a:p>
            <a:pPr marL="0" indent="0">
              <a:buNone/>
            </a:pPr>
            <a:r>
              <a:rPr lang="nl-BE"/>
              <a:t>Let’s navigate together!</a:t>
            </a:r>
          </a:p>
          <a:p>
            <a:pPr lvl="1"/>
            <a:endParaRPr lang="nl-BE"/>
          </a:p>
        </p:txBody>
      </p:sp>
    </p:spTree>
    <p:extLst>
      <p:ext uri="{BB962C8B-B14F-4D97-AF65-F5344CB8AC3E}">
        <p14:creationId xmlns:p14="http://schemas.microsoft.com/office/powerpoint/2010/main" val="160270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EE5-01ED-4ADC-90E7-EE8DA9FE11E2}"/>
              </a:ext>
            </a:extLst>
          </p:cNvPr>
          <p:cNvSpPr>
            <a:spLocks noGrp="1"/>
          </p:cNvSpPr>
          <p:nvPr>
            <p:ph type="ctrTitle"/>
          </p:nvPr>
        </p:nvSpPr>
        <p:spPr>
          <a:xfrm>
            <a:off x="437702" y="1276473"/>
            <a:ext cx="10812684" cy="2387600"/>
          </a:xfrm>
        </p:spPr>
        <p:txBody>
          <a:bodyPr>
            <a:normAutofit/>
          </a:bodyPr>
          <a:lstStyle/>
          <a:p>
            <a:r>
              <a:rPr lang="en-GB" sz="4400">
                <a:latin typeface="Corbel"/>
              </a:rPr>
              <a:t>Session 2:</a:t>
            </a:r>
            <a:br>
              <a:rPr lang="en-GB" sz="4400">
                <a:latin typeface="Corbel"/>
              </a:rPr>
            </a:br>
            <a:r>
              <a:rPr lang="en-GB" sz="4400">
                <a:latin typeface="Corbel"/>
              </a:rPr>
              <a:t>Infrastructure</a:t>
            </a:r>
            <a:endParaRPr lang="en-GB" sz="4400"/>
          </a:p>
        </p:txBody>
      </p:sp>
      <p:sp>
        <p:nvSpPr>
          <p:cNvPr id="5" name="Text Placeholder 4">
            <a:extLst>
              <a:ext uri="{FF2B5EF4-FFF2-40B4-BE49-F238E27FC236}">
                <a16:creationId xmlns:a16="http://schemas.microsoft.com/office/drawing/2014/main" id="{070C30B3-4C96-4BBC-9219-7866CA2A809C}"/>
              </a:ext>
            </a:extLst>
          </p:cNvPr>
          <p:cNvSpPr>
            <a:spLocks noGrp="1"/>
          </p:cNvSpPr>
          <p:nvPr>
            <p:ph type="body" sz="quarter" idx="14"/>
          </p:nvPr>
        </p:nvSpPr>
        <p:spPr/>
        <p:txBody>
          <a:bodyPr vert="horz" lIns="91440" tIns="45720" rIns="91440" bIns="45720" rtlCol="0" anchor="t">
            <a:normAutofit fontScale="92500" lnSpcReduction="20000"/>
          </a:bodyPr>
          <a:lstStyle/>
          <a:p>
            <a:r>
              <a:rPr lang="en-GB">
                <a:latin typeface="Corbel"/>
              </a:rPr>
              <a:t>29/05/2024, Leuven</a:t>
            </a:r>
            <a:endParaRPr lang="en-GB"/>
          </a:p>
        </p:txBody>
      </p:sp>
      <p:sp>
        <p:nvSpPr>
          <p:cNvPr id="6" name="Text Placeholder 5">
            <a:extLst>
              <a:ext uri="{FF2B5EF4-FFF2-40B4-BE49-F238E27FC236}">
                <a16:creationId xmlns:a16="http://schemas.microsoft.com/office/drawing/2014/main" id="{A321D511-71D7-E707-4A50-A6FD252ECC6A}"/>
              </a:ext>
            </a:extLst>
          </p:cNvPr>
          <p:cNvSpPr>
            <a:spLocks noGrp="1"/>
          </p:cNvSpPr>
          <p:nvPr>
            <p:ph type="body" sz="quarter" idx="13"/>
          </p:nvPr>
        </p:nvSpPr>
        <p:spPr/>
        <p:txBody>
          <a:bodyPr>
            <a:normAutofit fontScale="92500" lnSpcReduction="20000"/>
          </a:bodyPr>
          <a:lstStyle/>
          <a:p>
            <a:endParaRPr lang="en-BE"/>
          </a:p>
        </p:txBody>
      </p:sp>
    </p:spTree>
    <p:extLst>
      <p:ext uri="{BB962C8B-B14F-4D97-AF65-F5344CB8AC3E}">
        <p14:creationId xmlns:p14="http://schemas.microsoft.com/office/powerpoint/2010/main" val="325759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879C-8BB8-7CE6-E502-3E74875CA819}"/>
              </a:ext>
            </a:extLst>
          </p:cNvPr>
          <p:cNvSpPr>
            <a:spLocks noGrp="1"/>
          </p:cNvSpPr>
          <p:nvPr>
            <p:ph type="title"/>
          </p:nvPr>
        </p:nvSpPr>
        <p:spPr/>
        <p:txBody>
          <a:bodyPr/>
          <a:lstStyle/>
          <a:p>
            <a:r>
              <a:rPr lang="nl-BE"/>
              <a:t>HPC </a:t>
            </a:r>
            <a:r>
              <a:rPr lang="nl-BE" err="1"/>
              <a:t>before</a:t>
            </a:r>
            <a:r>
              <a:rPr lang="nl-BE"/>
              <a:t> </a:t>
            </a:r>
            <a:r>
              <a:rPr lang="nl-BE" err="1"/>
              <a:t>and</a:t>
            </a:r>
            <a:r>
              <a:rPr lang="nl-BE"/>
              <a:t> </a:t>
            </a:r>
            <a:r>
              <a:rPr lang="nl-BE" err="1"/>
              <a:t>now</a:t>
            </a:r>
            <a:endParaRPr lang="en-GB"/>
          </a:p>
        </p:txBody>
      </p:sp>
      <p:pic>
        <p:nvPicPr>
          <p:cNvPr id="3074" name="Picture 2" descr="Example session in which an SSH connection is set up to HPC-UGent. SSH allows you to get remote access to a Linux shell on another computer, in which you can work as if it were your local computer.">
            <a:extLst>
              <a:ext uri="{FF2B5EF4-FFF2-40B4-BE49-F238E27FC236}">
                <a16:creationId xmlns:a16="http://schemas.microsoft.com/office/drawing/2014/main" id="{4D93BFEB-3E57-51C5-1A84-C1B09243AE7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2361"/>
          <a:stretch/>
        </p:blipFill>
        <p:spPr bwMode="auto">
          <a:xfrm>
            <a:off x="310027" y="1896372"/>
            <a:ext cx="4297785" cy="3574148"/>
          </a:xfrm>
          <a:prstGeom prst="rect">
            <a:avLst/>
          </a:prstGeom>
          <a:noFill/>
          <a:ln w="57150">
            <a:solidFill>
              <a:srgbClr val="5C2A83"/>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8E23C2-A598-A19A-E797-0801A13B2EDE}"/>
              </a:ext>
            </a:extLst>
          </p:cNvPr>
          <p:cNvPicPr>
            <a:picLocks noChangeAspect="1"/>
          </p:cNvPicPr>
          <p:nvPr/>
        </p:nvPicPr>
        <p:blipFill>
          <a:blip r:embed="rId4"/>
          <a:stretch>
            <a:fillRect/>
          </a:stretch>
        </p:blipFill>
        <p:spPr>
          <a:xfrm>
            <a:off x="5747859" y="2885356"/>
            <a:ext cx="6134114" cy="3363170"/>
          </a:xfrm>
          <a:prstGeom prst="rect">
            <a:avLst/>
          </a:prstGeom>
          <a:ln w="57150">
            <a:solidFill>
              <a:srgbClr val="5C2A83"/>
            </a:solidFill>
          </a:ln>
        </p:spPr>
      </p:pic>
      <p:pic>
        <p:nvPicPr>
          <p:cNvPr id="6" name="Picture 5" descr="Graphical user interface, application, Word&#10;&#10;Description automatically generated">
            <a:extLst>
              <a:ext uri="{FF2B5EF4-FFF2-40B4-BE49-F238E27FC236}">
                <a16:creationId xmlns:a16="http://schemas.microsoft.com/office/drawing/2014/main" id="{916CBBA7-C61F-2611-4E6E-DA1CB4086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7859" y="2885356"/>
            <a:ext cx="6134114" cy="3360674"/>
          </a:xfrm>
          <a:prstGeom prst="rect">
            <a:avLst/>
          </a:prstGeom>
          <a:ln w="57150">
            <a:solidFill>
              <a:srgbClr val="5C2A83"/>
            </a:solidFill>
          </a:ln>
        </p:spPr>
      </p:pic>
      <p:pic>
        <p:nvPicPr>
          <p:cNvPr id="10" name="Graphic 9" descr="Arrow: Clockwise curve with solid fill">
            <a:extLst>
              <a:ext uri="{FF2B5EF4-FFF2-40B4-BE49-F238E27FC236}">
                <a16:creationId xmlns:a16="http://schemas.microsoft.com/office/drawing/2014/main" id="{78E3FE8A-3162-14CB-0D49-52F529DC83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261183">
            <a:off x="5280291" y="1518924"/>
            <a:ext cx="678623" cy="1311327"/>
          </a:xfrm>
          <a:prstGeom prst="rect">
            <a:avLst/>
          </a:prstGeom>
        </p:spPr>
      </p:pic>
    </p:spTree>
    <p:extLst>
      <p:ext uri="{BB962C8B-B14F-4D97-AF65-F5344CB8AC3E}">
        <p14:creationId xmlns:p14="http://schemas.microsoft.com/office/powerpoint/2010/main" val="27273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0E22-B72F-5FBF-82B0-F0E4399CD370}"/>
              </a:ext>
            </a:extLst>
          </p:cNvPr>
          <p:cNvSpPr>
            <a:spLocks noGrp="1"/>
          </p:cNvSpPr>
          <p:nvPr>
            <p:ph type="title"/>
          </p:nvPr>
        </p:nvSpPr>
        <p:spPr/>
        <p:txBody>
          <a:bodyPr/>
          <a:lstStyle/>
          <a:p>
            <a:r>
              <a:rPr lang="nl-BE"/>
              <a:t>Open </a:t>
            </a:r>
            <a:r>
              <a:rPr lang="nl-BE" err="1"/>
              <a:t>OnDemand</a:t>
            </a:r>
            <a:r>
              <a:rPr lang="nl-BE"/>
              <a:t> </a:t>
            </a:r>
            <a:r>
              <a:rPr lang="nl-BE" err="1"/>
              <a:t>framework</a:t>
            </a:r>
            <a:endParaRPr lang="en-GB"/>
          </a:p>
        </p:txBody>
      </p:sp>
      <p:pic>
        <p:nvPicPr>
          <p:cNvPr id="5122" name="Picture 2" descr="On Demand Resources ">
            <a:extLst>
              <a:ext uri="{FF2B5EF4-FFF2-40B4-BE49-F238E27FC236}">
                <a16:creationId xmlns:a16="http://schemas.microsoft.com/office/drawing/2014/main" id="{DB83A5CA-7A80-B797-7868-B04A629B6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713" b="4469"/>
          <a:stretch/>
        </p:blipFill>
        <p:spPr bwMode="auto">
          <a:xfrm>
            <a:off x="691309" y="2196888"/>
            <a:ext cx="8016131" cy="4156869"/>
          </a:xfrm>
          <a:prstGeom prst="rect">
            <a:avLst/>
          </a:prstGeom>
          <a:noFill/>
          <a:ln w="38100">
            <a:solidFill>
              <a:srgbClr val="5C2A83"/>
            </a:solidFill>
          </a:ln>
          <a:extLst>
            <a:ext uri="{909E8E84-426E-40DD-AFC4-6F175D3DCCD1}">
              <a14:hiddenFill xmlns:a14="http://schemas.microsoft.com/office/drawing/2010/main">
                <a:solidFill>
                  <a:srgbClr val="FFFFFF"/>
                </a:solidFill>
              </a14:hiddenFill>
            </a:ext>
          </a:extLst>
        </p:spPr>
      </p:pic>
      <p:pic>
        <p:nvPicPr>
          <p:cNvPr id="3" name="Picture 6" descr="VSC Tier1 Compute status page">
            <a:hlinkClick r:id="rId4"/>
            <a:extLst>
              <a:ext uri="{FF2B5EF4-FFF2-40B4-BE49-F238E27FC236}">
                <a16:creationId xmlns:a16="http://schemas.microsoft.com/office/drawing/2014/main" id="{99E85C50-0FDE-F2DF-88B0-F7FC23A7E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4829" y="5296784"/>
            <a:ext cx="2455862" cy="6876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ACD721-893C-AFFC-6AB9-D6709F807E8D}"/>
              </a:ext>
            </a:extLst>
          </p:cNvPr>
          <p:cNvSpPr txBox="1"/>
          <p:nvPr/>
        </p:nvSpPr>
        <p:spPr>
          <a:xfrm>
            <a:off x="8978107" y="5984425"/>
            <a:ext cx="2754311" cy="369332"/>
          </a:xfrm>
          <a:prstGeom prst="rect">
            <a:avLst/>
          </a:prstGeom>
          <a:noFill/>
        </p:spPr>
        <p:txBody>
          <a:bodyPr wrap="square">
            <a:spAutoFit/>
          </a:bodyPr>
          <a:lstStyle/>
          <a:p>
            <a:r>
              <a:rPr lang="en-GB" dirty="0">
                <a:solidFill>
                  <a:srgbClr val="1B2946"/>
                </a:solidFill>
                <a:latin typeface="Agency FB" panose="020B0503020202020204" pitchFamily="34" charset="0"/>
                <a:hlinkClick r:id="rId4">
                  <a:extLst>
                    <a:ext uri="{A12FA001-AC4F-418D-AE19-62706E023703}">
                      <ahyp:hlinkClr xmlns:ahyp="http://schemas.microsoft.com/office/drawing/2018/hyperlinkcolor" val="tx"/>
                    </a:ext>
                  </a:extLst>
                </a:hlinkClick>
              </a:rPr>
              <a:t>https://tier1.hpc.ugent.be/</a:t>
            </a:r>
            <a:r>
              <a:rPr lang="en-GB" dirty="0">
                <a:solidFill>
                  <a:srgbClr val="1B2946"/>
                </a:solidFill>
                <a:latin typeface="Agency FB" panose="020B0503020202020204" pitchFamily="34" charset="0"/>
              </a:rPr>
              <a:t> </a:t>
            </a:r>
          </a:p>
        </p:txBody>
      </p:sp>
    </p:spTree>
    <p:extLst>
      <p:ext uri="{BB962C8B-B14F-4D97-AF65-F5344CB8AC3E}">
        <p14:creationId xmlns:p14="http://schemas.microsoft.com/office/powerpoint/2010/main" val="96699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8C4B-8FC2-43D2-89FE-5BE65FAF8B51}"/>
              </a:ext>
            </a:extLst>
          </p:cNvPr>
          <p:cNvSpPr>
            <a:spLocks noGrp="1"/>
          </p:cNvSpPr>
          <p:nvPr>
            <p:ph type="title"/>
          </p:nvPr>
        </p:nvSpPr>
        <p:spPr>
          <a:xfrm>
            <a:off x="1021509" y="354861"/>
            <a:ext cx="10687891" cy="590169"/>
          </a:xfrm>
        </p:spPr>
        <p:txBody>
          <a:bodyPr/>
          <a:lstStyle/>
          <a:p>
            <a:r>
              <a:rPr lang="nl-BE"/>
              <a:t>VIB compute</a:t>
            </a:r>
            <a:endParaRPr lang="en-GB"/>
          </a:p>
        </p:txBody>
      </p:sp>
      <p:pic>
        <p:nvPicPr>
          <p:cNvPr id="1034" name="Picture 10" descr="Logo's VIB">
            <a:extLst>
              <a:ext uri="{FF2B5EF4-FFF2-40B4-BE49-F238E27FC236}">
                <a16:creationId xmlns:a16="http://schemas.microsoft.com/office/drawing/2014/main" id="{51425DE5-32F0-81BB-C2D1-043F64FCF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93" y="117035"/>
            <a:ext cx="1147761" cy="74049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8">
            <a:extLst>
              <a:ext uri="{FF2B5EF4-FFF2-40B4-BE49-F238E27FC236}">
                <a16:creationId xmlns:a16="http://schemas.microsoft.com/office/drawing/2014/main" id="{8A7753ED-DD1C-ABC3-D64C-C6014C28B1E2}"/>
              </a:ext>
            </a:extLst>
          </p:cNvPr>
          <p:cNvPicPr>
            <a:picLocks noChangeAspect="1"/>
          </p:cNvPicPr>
          <p:nvPr/>
        </p:nvPicPr>
        <p:blipFill>
          <a:blip r:embed="rId4"/>
          <a:stretch>
            <a:fillRect/>
          </a:stretch>
        </p:blipFill>
        <p:spPr>
          <a:xfrm>
            <a:off x="2801764" y="1257423"/>
            <a:ext cx="9213693" cy="5051261"/>
          </a:xfrm>
          <a:prstGeom prst="rect">
            <a:avLst/>
          </a:prstGeom>
          <a:ln>
            <a:solidFill>
              <a:srgbClr val="1B2946"/>
            </a:solidFill>
          </a:ln>
        </p:spPr>
      </p:pic>
      <p:sp>
        <p:nvSpPr>
          <p:cNvPr id="6" name="TextBox 5">
            <a:extLst>
              <a:ext uri="{FF2B5EF4-FFF2-40B4-BE49-F238E27FC236}">
                <a16:creationId xmlns:a16="http://schemas.microsoft.com/office/drawing/2014/main" id="{3F316C5E-B146-4BA3-7176-46ACBBCA5EAD}"/>
              </a:ext>
            </a:extLst>
          </p:cNvPr>
          <p:cNvSpPr txBox="1"/>
          <p:nvPr/>
        </p:nvSpPr>
        <p:spPr>
          <a:xfrm>
            <a:off x="8420100" y="6296471"/>
            <a:ext cx="3595357" cy="369332"/>
          </a:xfrm>
          <a:prstGeom prst="rect">
            <a:avLst/>
          </a:prstGeom>
          <a:noFill/>
        </p:spPr>
        <p:txBody>
          <a:bodyPr wrap="square">
            <a:spAutoFit/>
          </a:bodyPr>
          <a:lstStyle/>
          <a:p>
            <a:r>
              <a:rPr lang="en-BE">
                <a:solidFill>
                  <a:srgbClr val="1B2946"/>
                </a:solidFill>
                <a:latin typeface="Agency FB" panose="020B0503020202020204" pitchFamily="34" charset="0"/>
              </a:rPr>
              <a:t>https://connect.vib.be/facilities/data-core</a:t>
            </a:r>
          </a:p>
        </p:txBody>
      </p:sp>
    </p:spTree>
    <p:extLst>
      <p:ext uri="{BB962C8B-B14F-4D97-AF65-F5344CB8AC3E}">
        <p14:creationId xmlns:p14="http://schemas.microsoft.com/office/powerpoint/2010/main" val="47379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EE5-01ED-4ADC-90E7-EE8DA9FE11E2}"/>
              </a:ext>
            </a:extLst>
          </p:cNvPr>
          <p:cNvSpPr>
            <a:spLocks noGrp="1"/>
          </p:cNvSpPr>
          <p:nvPr>
            <p:ph type="ctrTitle"/>
          </p:nvPr>
        </p:nvSpPr>
        <p:spPr/>
        <p:txBody>
          <a:bodyPr>
            <a:normAutofit/>
          </a:bodyPr>
          <a:lstStyle/>
          <a:p>
            <a:r>
              <a:rPr lang="en-GB" sz="4400">
                <a:latin typeface="Corbel"/>
              </a:rPr>
              <a:t>Session 1: </a:t>
            </a:r>
            <a:br>
              <a:rPr lang="en-GB" sz="4400">
                <a:latin typeface="Corbel"/>
              </a:rPr>
            </a:br>
            <a:r>
              <a:rPr lang="en-GB" sz="4400">
                <a:latin typeface="Corbel"/>
              </a:rPr>
              <a:t>HPC organization and access </a:t>
            </a:r>
            <a:endParaRPr lang="en-GB" sz="4400"/>
          </a:p>
        </p:txBody>
      </p:sp>
      <p:sp>
        <p:nvSpPr>
          <p:cNvPr id="5" name="Text Placeholder 4">
            <a:extLst>
              <a:ext uri="{FF2B5EF4-FFF2-40B4-BE49-F238E27FC236}">
                <a16:creationId xmlns:a16="http://schemas.microsoft.com/office/drawing/2014/main" id="{070C30B3-4C96-4BBC-9219-7866CA2A809C}"/>
              </a:ext>
            </a:extLst>
          </p:cNvPr>
          <p:cNvSpPr>
            <a:spLocks noGrp="1"/>
          </p:cNvSpPr>
          <p:nvPr>
            <p:ph type="body" sz="quarter" idx="14"/>
          </p:nvPr>
        </p:nvSpPr>
        <p:spPr/>
        <p:txBody>
          <a:bodyPr vert="horz" lIns="91440" tIns="45720" rIns="91440" bIns="45720" rtlCol="0" anchor="t">
            <a:normAutofit fontScale="92500" lnSpcReduction="20000"/>
          </a:bodyPr>
          <a:lstStyle/>
          <a:p>
            <a:r>
              <a:rPr lang="en-GB">
                <a:latin typeface="Corbel"/>
              </a:rPr>
              <a:t>29/05/2024, Leuven</a:t>
            </a:r>
            <a:endParaRPr lang="en-GB"/>
          </a:p>
        </p:txBody>
      </p:sp>
      <p:grpSp>
        <p:nvGrpSpPr>
          <p:cNvPr id="10" name="Group 9">
            <a:extLst>
              <a:ext uri="{FF2B5EF4-FFF2-40B4-BE49-F238E27FC236}">
                <a16:creationId xmlns:a16="http://schemas.microsoft.com/office/drawing/2014/main" id="{1323EF7D-6590-ABB9-1580-F3EFC402FA8E}"/>
              </a:ext>
            </a:extLst>
          </p:cNvPr>
          <p:cNvGrpSpPr/>
          <p:nvPr/>
        </p:nvGrpSpPr>
        <p:grpSpPr>
          <a:xfrm>
            <a:off x="-457200" y="173815"/>
            <a:ext cx="317462" cy="1690844"/>
            <a:chOff x="-1039907" y="729627"/>
            <a:chExt cx="953957" cy="4289110"/>
          </a:xfrm>
        </p:grpSpPr>
        <p:sp>
          <p:nvSpPr>
            <p:cNvPr id="7" name="Oval 6">
              <a:extLst>
                <a:ext uri="{FF2B5EF4-FFF2-40B4-BE49-F238E27FC236}">
                  <a16:creationId xmlns:a16="http://schemas.microsoft.com/office/drawing/2014/main" id="{1E998C9E-C378-E841-F630-B1441C6FF0C8}"/>
                </a:ext>
              </a:extLst>
            </p:cNvPr>
            <p:cNvSpPr/>
            <p:nvPr/>
          </p:nvSpPr>
          <p:spPr>
            <a:xfrm>
              <a:off x="-1039907" y="3004170"/>
              <a:ext cx="914400" cy="914400"/>
            </a:xfrm>
            <a:prstGeom prst="ellipse">
              <a:avLst/>
            </a:prstGeom>
            <a:solidFill>
              <a:srgbClr val="ED67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l 2">
              <a:extLst>
                <a:ext uri="{FF2B5EF4-FFF2-40B4-BE49-F238E27FC236}">
                  <a16:creationId xmlns:a16="http://schemas.microsoft.com/office/drawing/2014/main" id="{3A361327-4DAA-29FE-88AE-3E6B9E87D741}"/>
                </a:ext>
              </a:extLst>
            </p:cNvPr>
            <p:cNvSpPr/>
            <p:nvPr/>
          </p:nvSpPr>
          <p:spPr>
            <a:xfrm>
              <a:off x="-1039907" y="729627"/>
              <a:ext cx="914400" cy="914400"/>
            </a:xfrm>
            <a:prstGeom prst="ellipse">
              <a:avLst/>
            </a:prstGeom>
            <a:solidFill>
              <a:srgbClr val="1B29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63C5A870-EE92-D0BD-9A70-2C7DF3CEF292}"/>
                </a:ext>
              </a:extLst>
            </p:cNvPr>
            <p:cNvSpPr/>
            <p:nvPr/>
          </p:nvSpPr>
          <p:spPr>
            <a:xfrm>
              <a:off x="-1039907" y="1904003"/>
              <a:ext cx="914400" cy="914400"/>
            </a:xfrm>
            <a:prstGeom prst="ellipse">
              <a:avLst/>
            </a:prstGeom>
            <a:solidFill>
              <a:srgbClr val="41B7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22A0B6DF-910A-F9A2-E026-F0D6AA245204}"/>
                </a:ext>
              </a:extLst>
            </p:cNvPr>
            <p:cNvSpPr/>
            <p:nvPr/>
          </p:nvSpPr>
          <p:spPr>
            <a:xfrm>
              <a:off x="-1000350" y="4104337"/>
              <a:ext cx="914400" cy="914400"/>
            </a:xfrm>
            <a:prstGeom prst="ellipse">
              <a:avLst/>
            </a:prstGeom>
            <a:solidFill>
              <a:srgbClr val="5C2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 Placeholder 10">
            <a:extLst>
              <a:ext uri="{FF2B5EF4-FFF2-40B4-BE49-F238E27FC236}">
                <a16:creationId xmlns:a16="http://schemas.microsoft.com/office/drawing/2014/main" id="{068571A7-AA21-CD99-B21A-976A91D99F7B}"/>
              </a:ext>
            </a:extLst>
          </p:cNvPr>
          <p:cNvSpPr>
            <a:spLocks noGrp="1"/>
          </p:cNvSpPr>
          <p:nvPr>
            <p:ph type="body" sz="quarter" idx="13"/>
          </p:nvPr>
        </p:nvSpPr>
        <p:spPr/>
        <p:txBody>
          <a:bodyPr>
            <a:normAutofit fontScale="92500" lnSpcReduction="20000"/>
          </a:bodyPr>
          <a:lstStyle/>
          <a:p>
            <a:endParaRPr lang="en-BE"/>
          </a:p>
        </p:txBody>
      </p:sp>
    </p:spTree>
    <p:extLst>
      <p:ext uri="{BB962C8B-B14F-4D97-AF65-F5344CB8AC3E}">
        <p14:creationId xmlns:p14="http://schemas.microsoft.com/office/powerpoint/2010/main" val="263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A2F60B-BADA-B507-D759-A283528610FA}"/>
              </a:ext>
            </a:extLst>
          </p:cNvPr>
          <p:cNvPicPr>
            <a:picLocks noChangeAspect="1"/>
          </p:cNvPicPr>
          <p:nvPr/>
        </p:nvPicPr>
        <p:blipFill>
          <a:blip r:embed="rId3"/>
          <a:stretch>
            <a:fillRect/>
          </a:stretch>
        </p:blipFill>
        <p:spPr>
          <a:xfrm>
            <a:off x="585588" y="4313340"/>
            <a:ext cx="570817" cy="606918"/>
          </a:xfrm>
          <a:prstGeom prst="rect">
            <a:avLst/>
          </a:prstGeom>
        </p:spPr>
      </p:pic>
      <p:pic>
        <p:nvPicPr>
          <p:cNvPr id="5" name="Picture 24" descr="Tag sidebar: BAND - Community Partners ...">
            <a:extLst>
              <a:ext uri="{FF2B5EF4-FFF2-40B4-BE49-F238E27FC236}">
                <a16:creationId xmlns:a16="http://schemas.microsoft.com/office/drawing/2014/main" id="{E6D85FE1-606D-C1E8-9C82-E383E0F4E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555" y="4298602"/>
            <a:ext cx="581413" cy="5975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F98F68-688A-17CC-AB09-B6B3FA8707B6}"/>
              </a:ext>
            </a:extLst>
          </p:cNvPr>
          <p:cNvSpPr>
            <a:spLocks noGrp="1"/>
          </p:cNvSpPr>
          <p:nvPr>
            <p:ph type="title"/>
          </p:nvPr>
        </p:nvSpPr>
        <p:spPr/>
        <p:txBody>
          <a:bodyPr/>
          <a:lstStyle/>
          <a:p>
            <a:r>
              <a:rPr lang="nl-BE"/>
              <a:t>Different HPC </a:t>
            </a:r>
            <a:r>
              <a:rPr lang="nl-BE" err="1"/>
              <a:t>flavours</a:t>
            </a:r>
            <a:endParaRPr lang="en-GB"/>
          </a:p>
        </p:txBody>
      </p:sp>
      <p:sp>
        <p:nvSpPr>
          <p:cNvPr id="3" name="Content Placeholder 2">
            <a:extLst>
              <a:ext uri="{FF2B5EF4-FFF2-40B4-BE49-F238E27FC236}">
                <a16:creationId xmlns:a16="http://schemas.microsoft.com/office/drawing/2014/main" id="{B6CBCD95-62DC-0C97-2C73-96FFFA4F7F84}"/>
              </a:ext>
            </a:extLst>
          </p:cNvPr>
          <p:cNvSpPr>
            <a:spLocks noGrp="1"/>
          </p:cNvSpPr>
          <p:nvPr>
            <p:ph idx="1"/>
          </p:nvPr>
        </p:nvSpPr>
        <p:spPr>
          <a:xfrm>
            <a:off x="608920" y="1528219"/>
            <a:ext cx="4583203" cy="417533"/>
          </a:xfrm>
        </p:spPr>
        <p:txBody>
          <a:bodyPr vert="horz" lIns="91440" tIns="45720" rIns="91440" bIns="45720" rtlCol="0" anchor="t">
            <a:normAutofit lnSpcReduction="10000"/>
          </a:bodyPr>
          <a:lstStyle/>
          <a:p>
            <a:pPr marL="0" indent="0">
              <a:buNone/>
            </a:pPr>
            <a:r>
              <a:rPr lang="nl-BE" b="1">
                <a:latin typeface="Corbel"/>
              </a:rPr>
              <a:t>Tier-2 </a:t>
            </a:r>
            <a:r>
              <a:rPr lang="nl-BE" b="1" err="1">
                <a:latin typeface="Corbel"/>
              </a:rPr>
              <a:t>UGent</a:t>
            </a:r>
            <a:r>
              <a:rPr lang="nl-BE" b="1">
                <a:latin typeface="Corbel"/>
              </a:rPr>
              <a:t>             Tier-2 KUL</a:t>
            </a:r>
          </a:p>
        </p:txBody>
      </p:sp>
      <p:grpSp>
        <p:nvGrpSpPr>
          <p:cNvPr id="34" name="Group 33">
            <a:extLst>
              <a:ext uri="{FF2B5EF4-FFF2-40B4-BE49-F238E27FC236}">
                <a16:creationId xmlns:a16="http://schemas.microsoft.com/office/drawing/2014/main" id="{B0568943-BBE8-D115-5215-0489FF486714}"/>
              </a:ext>
            </a:extLst>
          </p:cNvPr>
          <p:cNvGrpSpPr/>
          <p:nvPr/>
        </p:nvGrpSpPr>
        <p:grpSpPr>
          <a:xfrm>
            <a:off x="3515196" y="3680612"/>
            <a:ext cx="1180786" cy="1205262"/>
            <a:chOff x="3517980" y="3655958"/>
            <a:chExt cx="1473569" cy="1419737"/>
          </a:xfrm>
        </p:grpSpPr>
        <p:pic>
          <p:nvPicPr>
            <p:cNvPr id="4" name="Picture 4" descr="Project Jupyter - Wikipedia">
              <a:extLst>
                <a:ext uri="{FF2B5EF4-FFF2-40B4-BE49-F238E27FC236}">
                  <a16:creationId xmlns:a16="http://schemas.microsoft.com/office/drawing/2014/main" id="{334E3E5A-45DD-F1B5-C780-A59856F37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614" y="3655958"/>
              <a:ext cx="617961" cy="7189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troduction to R and RStudio">
              <a:extLst>
                <a:ext uri="{FF2B5EF4-FFF2-40B4-BE49-F238E27FC236}">
                  <a16:creationId xmlns:a16="http://schemas.microsoft.com/office/drawing/2014/main" id="{FF7B6E7C-1E9C-A803-EFC1-85BDDE253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9185" y="3699573"/>
              <a:ext cx="631744" cy="6317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erminal - Social media &amp; Logos Icons">
              <a:extLst>
                <a:ext uri="{FF2B5EF4-FFF2-40B4-BE49-F238E27FC236}">
                  <a16:creationId xmlns:a16="http://schemas.microsoft.com/office/drawing/2014/main" id="{B2FD91C7-A40D-8025-96D7-B5D3D030E6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7980" y="4415093"/>
              <a:ext cx="671228" cy="63174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EC43CB11-FB65-757C-26E0-1E688E6B98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479" y="4373205"/>
              <a:ext cx="657070" cy="7024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77E71748-6F08-F68F-1E1A-E9BDD5B4C2F2}"/>
              </a:ext>
            </a:extLst>
          </p:cNvPr>
          <p:cNvGrpSpPr/>
          <p:nvPr/>
        </p:nvGrpSpPr>
        <p:grpSpPr>
          <a:xfrm>
            <a:off x="638044" y="3637072"/>
            <a:ext cx="1728857" cy="1283188"/>
            <a:chOff x="154267" y="3197210"/>
            <a:chExt cx="2157538" cy="1511530"/>
          </a:xfrm>
        </p:grpSpPr>
        <p:pic>
          <p:nvPicPr>
            <p:cNvPr id="3076" name="Picture 4" descr="Project Jupyter - Wikipedia">
              <a:extLst>
                <a:ext uri="{FF2B5EF4-FFF2-40B4-BE49-F238E27FC236}">
                  <a16:creationId xmlns:a16="http://schemas.microsoft.com/office/drawing/2014/main" id="{7728AE9D-0110-FD51-46EF-E2548EC09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69" y="3197210"/>
              <a:ext cx="617961" cy="7189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troduction to R and RStudio">
              <a:extLst>
                <a:ext uri="{FF2B5EF4-FFF2-40B4-BE49-F238E27FC236}">
                  <a16:creationId xmlns:a16="http://schemas.microsoft.com/office/drawing/2014/main" id="{71ADC9DD-7207-0336-B2F8-3BB31E2D09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061" y="4076996"/>
              <a:ext cx="631744" cy="631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erminal - Social media &amp; Logos Icons">
              <a:extLst>
                <a:ext uri="{FF2B5EF4-FFF2-40B4-BE49-F238E27FC236}">
                  <a16:creationId xmlns:a16="http://schemas.microsoft.com/office/drawing/2014/main" id="{E4278D39-B581-5ACF-8514-26760E459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267" y="3220101"/>
              <a:ext cx="671228" cy="63174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Visual Studio Code and VS Code icons ...">
              <a:extLst>
                <a:ext uri="{FF2B5EF4-FFF2-40B4-BE49-F238E27FC236}">
                  <a16:creationId xmlns:a16="http://schemas.microsoft.com/office/drawing/2014/main" id="{F3AD99F0-529D-3FA6-94D5-6152020B39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1237" y="3259387"/>
              <a:ext cx="631744" cy="631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Logo's VIB">
            <a:extLst>
              <a:ext uri="{FF2B5EF4-FFF2-40B4-BE49-F238E27FC236}">
                <a16:creationId xmlns:a16="http://schemas.microsoft.com/office/drawing/2014/main" id="{50CB48AE-BD15-E06D-D28B-C5649F3FB8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1239" y="2107083"/>
            <a:ext cx="989008" cy="6380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Children with solid fill">
            <a:extLst>
              <a:ext uri="{FF2B5EF4-FFF2-40B4-BE49-F238E27FC236}">
                <a16:creationId xmlns:a16="http://schemas.microsoft.com/office/drawing/2014/main" id="{D1C0C3C3-C667-BAA7-9840-61E45B1743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22583" y="2074428"/>
            <a:ext cx="914400" cy="914400"/>
          </a:xfrm>
          <a:prstGeom prst="rect">
            <a:avLst/>
          </a:prstGeom>
        </p:spPr>
      </p:pic>
      <p:pic>
        <p:nvPicPr>
          <p:cNvPr id="22" name="Graphic 21" descr="Children with solid fill">
            <a:extLst>
              <a:ext uri="{FF2B5EF4-FFF2-40B4-BE49-F238E27FC236}">
                <a16:creationId xmlns:a16="http://schemas.microsoft.com/office/drawing/2014/main" id="{4317B03E-7C6F-3AE1-DDFB-373FDBC90F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5530" y="2082615"/>
            <a:ext cx="914400" cy="914400"/>
          </a:xfrm>
          <a:prstGeom prst="rect">
            <a:avLst/>
          </a:prstGeom>
        </p:spPr>
      </p:pic>
      <p:grpSp>
        <p:nvGrpSpPr>
          <p:cNvPr id="27" name="Group 26">
            <a:extLst>
              <a:ext uri="{FF2B5EF4-FFF2-40B4-BE49-F238E27FC236}">
                <a16:creationId xmlns:a16="http://schemas.microsoft.com/office/drawing/2014/main" id="{0B56487A-C782-4D47-ED5A-55340432AA1E}"/>
              </a:ext>
            </a:extLst>
          </p:cNvPr>
          <p:cNvGrpSpPr/>
          <p:nvPr/>
        </p:nvGrpSpPr>
        <p:grpSpPr>
          <a:xfrm>
            <a:off x="9597464" y="1977425"/>
            <a:ext cx="1231553" cy="914400"/>
            <a:chOff x="9396781" y="2136472"/>
            <a:chExt cx="1231553" cy="914400"/>
          </a:xfrm>
          <a:solidFill>
            <a:srgbClr val="41B7B9"/>
          </a:solidFill>
        </p:grpSpPr>
        <p:pic>
          <p:nvPicPr>
            <p:cNvPr id="24" name="Graphic 23" descr="Meeting with solid fill">
              <a:extLst>
                <a:ext uri="{FF2B5EF4-FFF2-40B4-BE49-F238E27FC236}">
                  <a16:creationId xmlns:a16="http://schemas.microsoft.com/office/drawing/2014/main" id="{6CF66877-2A01-3093-141B-EA1E6ACD43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6781" y="2136472"/>
              <a:ext cx="914400" cy="914400"/>
            </a:xfrm>
            <a:prstGeom prst="rect">
              <a:avLst/>
            </a:prstGeom>
          </p:spPr>
        </p:pic>
        <p:pic>
          <p:nvPicPr>
            <p:cNvPr id="26" name="Graphic 25" descr="List with solid fill">
              <a:extLst>
                <a:ext uri="{FF2B5EF4-FFF2-40B4-BE49-F238E27FC236}">
                  <a16:creationId xmlns:a16="http://schemas.microsoft.com/office/drawing/2014/main" id="{57AA0EA4-BC00-1D99-1DB7-00F0176DB9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568480">
              <a:off x="10120514" y="2254453"/>
              <a:ext cx="507820" cy="507820"/>
            </a:xfrm>
            <a:prstGeom prst="rect">
              <a:avLst/>
            </a:prstGeom>
          </p:spPr>
        </p:pic>
      </p:grpSp>
      <p:sp>
        <p:nvSpPr>
          <p:cNvPr id="28" name="Content Placeholder 2">
            <a:extLst>
              <a:ext uri="{FF2B5EF4-FFF2-40B4-BE49-F238E27FC236}">
                <a16:creationId xmlns:a16="http://schemas.microsoft.com/office/drawing/2014/main" id="{F2D3D77B-C848-BB03-5340-0FE3298A8D30}"/>
              </a:ext>
            </a:extLst>
          </p:cNvPr>
          <p:cNvSpPr txBox="1">
            <a:spLocks/>
          </p:cNvSpPr>
          <p:nvPr/>
        </p:nvSpPr>
        <p:spPr>
          <a:xfrm>
            <a:off x="6962865" y="1530752"/>
            <a:ext cx="4103527" cy="41584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400" kern="1200">
                <a:solidFill>
                  <a:srgbClr val="1B2946"/>
                </a:solidFill>
                <a:latin typeface="+mn-lt"/>
                <a:ea typeface="+mn-ea"/>
                <a:cs typeface="+mn-cs"/>
              </a:defRPr>
            </a:lvl1pPr>
            <a:lvl2pPr marL="685800" indent="-228600" algn="l" defTabSz="914400" rtl="0" eaLnBrk="1" latinLnBrk="0" hangingPunct="1">
              <a:lnSpc>
                <a:spcPct val="90000"/>
              </a:lnSpc>
              <a:spcBef>
                <a:spcPts val="500"/>
              </a:spcBef>
              <a:buClr>
                <a:srgbClr val="ED672A"/>
              </a:buClr>
              <a:buFont typeface="Arial" panose="020B0604020202020204" pitchFamily="34" charset="0"/>
              <a:buChar char="•"/>
              <a:defRPr sz="2400" kern="1200">
                <a:solidFill>
                  <a:srgbClr val="1B2946"/>
                </a:solidFill>
                <a:latin typeface="+mn-lt"/>
                <a:ea typeface="+mn-ea"/>
                <a:cs typeface="+mn-cs"/>
              </a:defRPr>
            </a:lvl2pPr>
            <a:lvl3pPr marL="1143000" indent="-228600" algn="l" defTabSz="914400" rtl="0" eaLnBrk="1" latinLnBrk="0" hangingPunct="1">
              <a:lnSpc>
                <a:spcPct val="90000"/>
              </a:lnSpc>
              <a:spcBef>
                <a:spcPts val="500"/>
              </a:spcBef>
              <a:buClr>
                <a:srgbClr val="ED672A"/>
              </a:buClr>
              <a:buFont typeface="Arial" panose="020B0604020202020204" pitchFamily="34" charset="0"/>
              <a:buChar char="•"/>
              <a:defRPr sz="2000" kern="1200">
                <a:solidFill>
                  <a:srgbClr val="1B2946"/>
                </a:solidFill>
                <a:latin typeface="+mn-lt"/>
                <a:ea typeface="+mn-ea"/>
                <a:cs typeface="+mn-cs"/>
              </a:defRPr>
            </a:lvl3pPr>
            <a:lvl4pPr marL="16002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mn-lt"/>
                <a:ea typeface="+mn-ea"/>
                <a:cs typeface="+mn-cs"/>
              </a:defRPr>
            </a:lvl4pPr>
            <a:lvl5pPr marL="20574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b="1"/>
              <a:t>VIB </a:t>
            </a:r>
            <a:r>
              <a:rPr lang="nl-BE" b="1" err="1"/>
              <a:t>compute</a:t>
            </a:r>
            <a:r>
              <a:rPr lang="nl-BE" b="1"/>
              <a:t>                Tier-1</a:t>
            </a:r>
          </a:p>
        </p:txBody>
      </p:sp>
      <p:cxnSp>
        <p:nvCxnSpPr>
          <p:cNvPr id="29" name="Straight Connector 28">
            <a:extLst>
              <a:ext uri="{FF2B5EF4-FFF2-40B4-BE49-F238E27FC236}">
                <a16:creationId xmlns:a16="http://schemas.microsoft.com/office/drawing/2014/main" id="{243E5846-292E-5814-FFF1-F100D4DC7CE5}"/>
              </a:ext>
            </a:extLst>
          </p:cNvPr>
          <p:cNvCxnSpPr>
            <a:cxnSpLocks/>
          </p:cNvCxnSpPr>
          <p:nvPr/>
        </p:nvCxnSpPr>
        <p:spPr>
          <a:xfrm>
            <a:off x="528701" y="1957721"/>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1CC478-2190-B0F8-0612-E4071D381428}"/>
              </a:ext>
            </a:extLst>
          </p:cNvPr>
          <p:cNvCxnSpPr>
            <a:cxnSpLocks/>
          </p:cNvCxnSpPr>
          <p:nvPr/>
        </p:nvCxnSpPr>
        <p:spPr>
          <a:xfrm>
            <a:off x="478556" y="2904520"/>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A3F4C5-E4CB-9648-24A9-0830CCD37699}"/>
              </a:ext>
            </a:extLst>
          </p:cNvPr>
          <p:cNvCxnSpPr>
            <a:cxnSpLocks/>
          </p:cNvCxnSpPr>
          <p:nvPr/>
        </p:nvCxnSpPr>
        <p:spPr>
          <a:xfrm>
            <a:off x="6511789" y="2903921"/>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5116BE-8E8E-A880-32A1-780162BAE178}"/>
              </a:ext>
            </a:extLst>
          </p:cNvPr>
          <p:cNvCxnSpPr>
            <a:cxnSpLocks/>
          </p:cNvCxnSpPr>
          <p:nvPr/>
        </p:nvCxnSpPr>
        <p:spPr>
          <a:xfrm>
            <a:off x="457758" y="5494401"/>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4EC561-1368-5491-04E1-3D94A312E66D}"/>
              </a:ext>
            </a:extLst>
          </p:cNvPr>
          <p:cNvCxnSpPr>
            <a:cxnSpLocks/>
          </p:cNvCxnSpPr>
          <p:nvPr/>
        </p:nvCxnSpPr>
        <p:spPr>
          <a:xfrm>
            <a:off x="6573117" y="5494401"/>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B6E22C-ACAF-EC0A-2CA7-ADB594F2F792}"/>
              </a:ext>
            </a:extLst>
          </p:cNvPr>
          <p:cNvCxnSpPr>
            <a:cxnSpLocks/>
          </p:cNvCxnSpPr>
          <p:nvPr/>
        </p:nvCxnSpPr>
        <p:spPr>
          <a:xfrm>
            <a:off x="6522358" y="1954369"/>
            <a:ext cx="4737549" cy="0"/>
          </a:xfrm>
          <a:prstGeom prst="line">
            <a:avLst/>
          </a:prstGeom>
          <a:ln>
            <a:solidFill>
              <a:srgbClr val="ED672A"/>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61F3B12-B7D0-DD35-B627-C54C0F5C38CA}"/>
              </a:ext>
            </a:extLst>
          </p:cNvPr>
          <p:cNvGrpSpPr/>
          <p:nvPr/>
        </p:nvGrpSpPr>
        <p:grpSpPr>
          <a:xfrm>
            <a:off x="9713973" y="5752600"/>
            <a:ext cx="861134" cy="797842"/>
            <a:chOff x="2571506" y="5534893"/>
            <a:chExt cx="1447934" cy="1314962"/>
          </a:xfrm>
        </p:grpSpPr>
        <p:pic>
          <p:nvPicPr>
            <p:cNvPr id="47" name="Graphic 46" descr="Coins with solid fill">
              <a:extLst>
                <a:ext uri="{FF2B5EF4-FFF2-40B4-BE49-F238E27FC236}">
                  <a16:creationId xmlns:a16="http://schemas.microsoft.com/office/drawing/2014/main" id="{90697894-365A-C9BE-2864-732D131AC0F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38273" y="5705983"/>
              <a:ext cx="914400" cy="914400"/>
            </a:xfrm>
            <a:prstGeom prst="rect">
              <a:avLst/>
            </a:prstGeom>
          </p:spPr>
        </p:pic>
        <p:sp>
          <p:nvSpPr>
            <p:cNvPr id="48" name="Oval 47">
              <a:extLst>
                <a:ext uri="{FF2B5EF4-FFF2-40B4-BE49-F238E27FC236}">
                  <a16:creationId xmlns:a16="http://schemas.microsoft.com/office/drawing/2014/main" id="{C701269F-B593-4895-1C53-600809075FEF}"/>
                </a:ext>
              </a:extLst>
            </p:cNvPr>
            <p:cNvSpPr/>
            <p:nvPr/>
          </p:nvSpPr>
          <p:spPr>
            <a:xfrm>
              <a:off x="2571506" y="5534893"/>
              <a:ext cx="1447934" cy="1314962"/>
            </a:xfrm>
            <a:prstGeom prst="ellipse">
              <a:avLst/>
            </a:prstGeom>
            <a:noFill/>
            <a:ln w="38100">
              <a:solidFill>
                <a:srgbClr val="1B294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0" name="Straight Connector 49">
              <a:extLst>
                <a:ext uri="{FF2B5EF4-FFF2-40B4-BE49-F238E27FC236}">
                  <a16:creationId xmlns:a16="http://schemas.microsoft.com/office/drawing/2014/main" id="{6B978B4B-E38A-455F-07B8-D988A02FC4C3}"/>
                </a:ext>
              </a:extLst>
            </p:cNvPr>
            <p:cNvCxnSpPr>
              <a:cxnSpLocks/>
              <a:stCxn id="48" idx="7"/>
              <a:endCxn id="48" idx="3"/>
            </p:cNvCxnSpPr>
            <p:nvPr/>
          </p:nvCxnSpPr>
          <p:spPr>
            <a:xfrm flipH="1">
              <a:off x="2783551" y="5727465"/>
              <a:ext cx="1023844" cy="929818"/>
            </a:xfrm>
            <a:prstGeom prst="line">
              <a:avLst/>
            </a:prstGeom>
            <a:ln w="76200">
              <a:solidFill>
                <a:srgbClr val="1B2946"/>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E8DC1CD2-401D-A920-293F-01B32192F5EE}"/>
              </a:ext>
            </a:extLst>
          </p:cNvPr>
          <p:cNvGrpSpPr/>
          <p:nvPr/>
        </p:nvGrpSpPr>
        <p:grpSpPr>
          <a:xfrm>
            <a:off x="1404075" y="5658697"/>
            <a:ext cx="861134" cy="797842"/>
            <a:chOff x="7106665" y="5821313"/>
            <a:chExt cx="861134" cy="797842"/>
          </a:xfrm>
        </p:grpSpPr>
        <p:pic>
          <p:nvPicPr>
            <p:cNvPr id="54" name="Graphic 53" descr="Coins with solid fill">
              <a:extLst>
                <a:ext uri="{FF2B5EF4-FFF2-40B4-BE49-F238E27FC236}">
                  <a16:creationId xmlns:a16="http://schemas.microsoft.com/office/drawing/2014/main" id="{9438AA6B-82FC-9BD7-43ED-ECC90A7C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65320" y="5925120"/>
              <a:ext cx="543824" cy="554804"/>
            </a:xfrm>
            <a:prstGeom prst="rect">
              <a:avLst/>
            </a:prstGeom>
          </p:spPr>
        </p:pic>
        <p:sp>
          <p:nvSpPr>
            <p:cNvPr id="55" name="Oval 54">
              <a:extLst>
                <a:ext uri="{FF2B5EF4-FFF2-40B4-BE49-F238E27FC236}">
                  <a16:creationId xmlns:a16="http://schemas.microsoft.com/office/drawing/2014/main" id="{6B4AAC28-EC32-1C4C-6455-F3791B0E08E6}"/>
                </a:ext>
              </a:extLst>
            </p:cNvPr>
            <p:cNvSpPr/>
            <p:nvPr/>
          </p:nvSpPr>
          <p:spPr>
            <a:xfrm>
              <a:off x="7106665" y="5821313"/>
              <a:ext cx="861134" cy="797842"/>
            </a:xfrm>
            <a:prstGeom prst="ellipse">
              <a:avLst/>
            </a:prstGeom>
            <a:noFill/>
            <a:ln w="38100">
              <a:solidFill>
                <a:srgbClr val="1B294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Connector 55">
              <a:extLst>
                <a:ext uri="{FF2B5EF4-FFF2-40B4-BE49-F238E27FC236}">
                  <a16:creationId xmlns:a16="http://schemas.microsoft.com/office/drawing/2014/main" id="{B44AD9CF-3B85-6EEF-A1E1-F0EE94A560AE}"/>
                </a:ext>
              </a:extLst>
            </p:cNvPr>
            <p:cNvCxnSpPr>
              <a:cxnSpLocks/>
              <a:stCxn id="55" idx="7"/>
              <a:endCxn id="55" idx="3"/>
            </p:cNvCxnSpPr>
            <p:nvPr/>
          </p:nvCxnSpPr>
          <p:spPr>
            <a:xfrm flipH="1">
              <a:off x="7232775" y="5938154"/>
              <a:ext cx="608914" cy="564159"/>
            </a:xfrm>
            <a:prstGeom prst="line">
              <a:avLst/>
            </a:prstGeom>
            <a:ln w="76200">
              <a:solidFill>
                <a:srgbClr val="1B2946"/>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B70EC2F-F1FD-A93F-6CB8-886D6C0579AB}"/>
              </a:ext>
            </a:extLst>
          </p:cNvPr>
          <p:cNvGrpSpPr/>
          <p:nvPr/>
        </p:nvGrpSpPr>
        <p:grpSpPr>
          <a:xfrm>
            <a:off x="6852177" y="5734888"/>
            <a:ext cx="861134" cy="797842"/>
            <a:chOff x="7106665" y="5821313"/>
            <a:chExt cx="861134" cy="797842"/>
          </a:xfrm>
        </p:grpSpPr>
        <p:pic>
          <p:nvPicPr>
            <p:cNvPr id="60" name="Graphic 59" descr="Coins with solid fill">
              <a:extLst>
                <a:ext uri="{FF2B5EF4-FFF2-40B4-BE49-F238E27FC236}">
                  <a16:creationId xmlns:a16="http://schemas.microsoft.com/office/drawing/2014/main" id="{CE6E25F9-FAFB-BB3F-F9F8-5D449244798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65320" y="5925120"/>
              <a:ext cx="543824" cy="554804"/>
            </a:xfrm>
            <a:prstGeom prst="rect">
              <a:avLst/>
            </a:prstGeom>
          </p:spPr>
        </p:pic>
        <p:sp>
          <p:nvSpPr>
            <p:cNvPr id="61" name="Oval 60">
              <a:extLst>
                <a:ext uri="{FF2B5EF4-FFF2-40B4-BE49-F238E27FC236}">
                  <a16:creationId xmlns:a16="http://schemas.microsoft.com/office/drawing/2014/main" id="{614E3304-09CD-25F8-EFE9-6D2258903F44}"/>
                </a:ext>
              </a:extLst>
            </p:cNvPr>
            <p:cNvSpPr/>
            <p:nvPr/>
          </p:nvSpPr>
          <p:spPr>
            <a:xfrm>
              <a:off x="7106665" y="5821313"/>
              <a:ext cx="861134" cy="797842"/>
            </a:xfrm>
            <a:prstGeom prst="ellipse">
              <a:avLst/>
            </a:prstGeom>
            <a:noFill/>
            <a:ln w="38100">
              <a:solidFill>
                <a:srgbClr val="1B294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62" name="Straight Connector 61">
              <a:extLst>
                <a:ext uri="{FF2B5EF4-FFF2-40B4-BE49-F238E27FC236}">
                  <a16:creationId xmlns:a16="http://schemas.microsoft.com/office/drawing/2014/main" id="{4918D9EB-B887-6039-5494-FE99993F92FE}"/>
                </a:ext>
              </a:extLst>
            </p:cNvPr>
            <p:cNvCxnSpPr>
              <a:cxnSpLocks/>
              <a:stCxn id="61" idx="7"/>
              <a:endCxn id="61" idx="3"/>
            </p:cNvCxnSpPr>
            <p:nvPr/>
          </p:nvCxnSpPr>
          <p:spPr>
            <a:xfrm flipH="1">
              <a:off x="7232775" y="5938154"/>
              <a:ext cx="608914" cy="564159"/>
            </a:xfrm>
            <a:prstGeom prst="line">
              <a:avLst/>
            </a:prstGeom>
            <a:ln w="76200">
              <a:solidFill>
                <a:srgbClr val="1B2946"/>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0F8A5ADF-6DAF-B109-66A2-A37257E76CB0}"/>
              </a:ext>
            </a:extLst>
          </p:cNvPr>
          <p:cNvCxnSpPr>
            <a:cxnSpLocks/>
          </p:cNvCxnSpPr>
          <p:nvPr/>
        </p:nvCxnSpPr>
        <p:spPr>
          <a:xfrm flipH="1">
            <a:off x="7729583" y="5727350"/>
            <a:ext cx="284765" cy="945369"/>
          </a:xfrm>
          <a:prstGeom prst="line">
            <a:avLst/>
          </a:prstGeom>
          <a:ln w="76200">
            <a:solidFill>
              <a:srgbClr val="1B2946"/>
            </a:solidFill>
          </a:ln>
        </p:spPr>
        <p:style>
          <a:lnRef idx="1">
            <a:schemeClr val="accent1"/>
          </a:lnRef>
          <a:fillRef idx="0">
            <a:schemeClr val="accent1"/>
          </a:fillRef>
          <a:effectRef idx="0">
            <a:schemeClr val="accent1"/>
          </a:effectRef>
          <a:fontRef idx="minor">
            <a:schemeClr val="tx1"/>
          </a:fontRef>
        </p:style>
      </p:cxnSp>
      <p:grpSp>
        <p:nvGrpSpPr>
          <p:cNvPr id="3081" name="Group 3080">
            <a:extLst>
              <a:ext uri="{FF2B5EF4-FFF2-40B4-BE49-F238E27FC236}">
                <a16:creationId xmlns:a16="http://schemas.microsoft.com/office/drawing/2014/main" id="{1970374E-705B-B22F-B959-207449782648}"/>
              </a:ext>
            </a:extLst>
          </p:cNvPr>
          <p:cNvGrpSpPr/>
          <p:nvPr/>
        </p:nvGrpSpPr>
        <p:grpSpPr>
          <a:xfrm>
            <a:off x="8018530" y="5870030"/>
            <a:ext cx="598341" cy="607406"/>
            <a:chOff x="1586854" y="5870030"/>
            <a:chExt cx="598341" cy="607406"/>
          </a:xfrm>
        </p:grpSpPr>
        <p:pic>
          <p:nvPicPr>
            <p:cNvPr id="3073" name="Graphic 3072" descr="Coins with solid fill">
              <a:extLst>
                <a:ext uri="{FF2B5EF4-FFF2-40B4-BE49-F238E27FC236}">
                  <a16:creationId xmlns:a16="http://schemas.microsoft.com/office/drawing/2014/main" id="{8F245570-1264-2612-14BB-61D6CF60A5A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6854" y="5922632"/>
              <a:ext cx="543824" cy="554804"/>
            </a:xfrm>
            <a:prstGeom prst="rect">
              <a:avLst/>
            </a:prstGeom>
          </p:spPr>
        </p:pic>
        <p:pic>
          <p:nvPicPr>
            <p:cNvPr id="3075" name="Graphic 3074" descr="Euro with solid fill">
              <a:extLst>
                <a:ext uri="{FF2B5EF4-FFF2-40B4-BE49-F238E27FC236}">
                  <a16:creationId xmlns:a16="http://schemas.microsoft.com/office/drawing/2014/main" id="{AA0D63C6-AD2B-A0C2-6BC3-09274C0FD2C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V="1">
              <a:off x="1916985" y="5870030"/>
              <a:ext cx="268210" cy="268210"/>
            </a:xfrm>
            <a:prstGeom prst="rect">
              <a:avLst/>
            </a:prstGeom>
          </p:spPr>
        </p:pic>
      </p:grpSp>
      <p:grpSp>
        <p:nvGrpSpPr>
          <p:cNvPr id="3080" name="Group 3079">
            <a:extLst>
              <a:ext uri="{FF2B5EF4-FFF2-40B4-BE49-F238E27FC236}">
                <a16:creationId xmlns:a16="http://schemas.microsoft.com/office/drawing/2014/main" id="{A58F011B-F765-929B-16CE-53FCDE1A2CFD}"/>
              </a:ext>
            </a:extLst>
          </p:cNvPr>
          <p:cNvGrpSpPr/>
          <p:nvPr/>
        </p:nvGrpSpPr>
        <p:grpSpPr>
          <a:xfrm>
            <a:off x="3640418" y="5795247"/>
            <a:ext cx="621813" cy="573009"/>
            <a:chOff x="3480761" y="5795247"/>
            <a:chExt cx="621813" cy="573009"/>
          </a:xfrm>
        </p:grpSpPr>
        <p:pic>
          <p:nvPicPr>
            <p:cNvPr id="57" name="Graphic 56" descr="Coins with solid fill">
              <a:extLst>
                <a:ext uri="{FF2B5EF4-FFF2-40B4-BE49-F238E27FC236}">
                  <a16:creationId xmlns:a16="http://schemas.microsoft.com/office/drawing/2014/main" id="{65BE3AD7-79EE-759E-17E4-9F9CB6DB91F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80761" y="5813452"/>
              <a:ext cx="543824" cy="554804"/>
            </a:xfrm>
            <a:prstGeom prst="rect">
              <a:avLst/>
            </a:prstGeom>
          </p:spPr>
        </p:pic>
        <p:pic>
          <p:nvPicPr>
            <p:cNvPr id="3079" name="Graphic 3078" descr="Euro with solid fill">
              <a:extLst>
                <a:ext uri="{FF2B5EF4-FFF2-40B4-BE49-F238E27FC236}">
                  <a16:creationId xmlns:a16="http://schemas.microsoft.com/office/drawing/2014/main" id="{F9173211-11F2-D30E-5F69-3F69AE72DA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V="1">
              <a:off x="3834364" y="5795247"/>
              <a:ext cx="268210" cy="268210"/>
            </a:xfrm>
            <a:prstGeom prst="rect">
              <a:avLst/>
            </a:prstGeom>
          </p:spPr>
        </p:pic>
      </p:grpSp>
      <p:grpSp>
        <p:nvGrpSpPr>
          <p:cNvPr id="11" name="Group 10">
            <a:extLst>
              <a:ext uri="{FF2B5EF4-FFF2-40B4-BE49-F238E27FC236}">
                <a16:creationId xmlns:a16="http://schemas.microsoft.com/office/drawing/2014/main" id="{4AB1D53E-121A-8913-8124-BE8A8A8AB71B}"/>
              </a:ext>
            </a:extLst>
          </p:cNvPr>
          <p:cNvGrpSpPr/>
          <p:nvPr/>
        </p:nvGrpSpPr>
        <p:grpSpPr>
          <a:xfrm>
            <a:off x="6953803" y="3637071"/>
            <a:ext cx="1109663" cy="1209397"/>
            <a:chOff x="912769" y="3197210"/>
            <a:chExt cx="1384811" cy="1424608"/>
          </a:xfrm>
        </p:grpSpPr>
        <p:pic>
          <p:nvPicPr>
            <p:cNvPr id="15" name="Picture 4" descr="Project Jupyter - Wikipedia">
              <a:extLst>
                <a:ext uri="{FF2B5EF4-FFF2-40B4-BE49-F238E27FC236}">
                  <a16:creationId xmlns:a16="http://schemas.microsoft.com/office/drawing/2014/main" id="{EB5EEA00-552D-BC9D-B51A-F2E85F4B9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69" y="3197210"/>
              <a:ext cx="617961" cy="7189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ntroduction to R and RStudio">
              <a:extLst>
                <a:ext uri="{FF2B5EF4-FFF2-40B4-BE49-F238E27FC236}">
                  <a16:creationId xmlns:a16="http://schemas.microsoft.com/office/drawing/2014/main" id="{C68D88F3-212F-A6CC-8056-F15152C41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5836" y="3240825"/>
              <a:ext cx="631744" cy="6317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Terminal - Social media &amp; Logos Icons">
              <a:extLst>
                <a:ext uri="{FF2B5EF4-FFF2-40B4-BE49-F238E27FC236}">
                  <a16:creationId xmlns:a16="http://schemas.microsoft.com/office/drawing/2014/main" id="{12B75F8C-78E5-B651-2401-856C5C5D6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769" y="3990074"/>
              <a:ext cx="671228" cy="631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A5F9AA1B-CA8A-C9C8-77B9-F38D6987AC54}"/>
              </a:ext>
            </a:extLst>
          </p:cNvPr>
          <p:cNvGrpSpPr/>
          <p:nvPr/>
        </p:nvGrpSpPr>
        <p:grpSpPr>
          <a:xfrm>
            <a:off x="9040391" y="3303272"/>
            <a:ext cx="2039623" cy="1886272"/>
            <a:chOff x="8694489" y="3624310"/>
            <a:chExt cx="2471445" cy="2223801"/>
          </a:xfrm>
        </p:grpSpPr>
        <p:pic>
          <p:nvPicPr>
            <p:cNvPr id="6" name="Picture 5" descr="Project Jupyter - Wikipedia">
              <a:extLst>
                <a:ext uri="{FF2B5EF4-FFF2-40B4-BE49-F238E27FC236}">
                  <a16:creationId xmlns:a16="http://schemas.microsoft.com/office/drawing/2014/main" id="{67039703-02F0-9504-4884-8A5B484EB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2312" y="3624310"/>
              <a:ext cx="617961" cy="7189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ntroduction to R and RStudio">
              <a:extLst>
                <a:ext uri="{FF2B5EF4-FFF2-40B4-BE49-F238E27FC236}">
                  <a16:creationId xmlns:a16="http://schemas.microsoft.com/office/drawing/2014/main" id="{E2C96870-38E3-F194-2AD7-32850B1CF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6556" y="5215299"/>
              <a:ext cx="632812" cy="6328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1FF052-2725-D8B3-57BA-1872966B1E5B}"/>
                </a:ext>
              </a:extLst>
            </p:cNvPr>
            <p:cNvPicPr>
              <a:picLocks noChangeAspect="1"/>
            </p:cNvPicPr>
            <p:nvPr/>
          </p:nvPicPr>
          <p:blipFill>
            <a:blip r:embed="rId3"/>
            <a:stretch>
              <a:fillRect/>
            </a:stretch>
          </p:blipFill>
          <p:spPr>
            <a:xfrm>
              <a:off x="8700877" y="4331317"/>
              <a:ext cx="691669" cy="715520"/>
            </a:xfrm>
            <a:prstGeom prst="rect">
              <a:avLst/>
            </a:prstGeom>
          </p:spPr>
        </p:pic>
        <p:pic>
          <p:nvPicPr>
            <p:cNvPr id="14" name="Picture 10" descr="Terminal - Social media &amp; Logos Icons">
              <a:extLst>
                <a:ext uri="{FF2B5EF4-FFF2-40B4-BE49-F238E27FC236}">
                  <a16:creationId xmlns:a16="http://schemas.microsoft.com/office/drawing/2014/main" id="{E97B3F74-6960-7ADD-D247-C5B4A0B85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4489" y="3660858"/>
              <a:ext cx="671228" cy="63174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Virtual Machine&quot; Icon - Download for free – Iconduck">
              <a:extLst>
                <a:ext uri="{FF2B5EF4-FFF2-40B4-BE49-F238E27FC236}">
                  <a16:creationId xmlns:a16="http://schemas.microsoft.com/office/drawing/2014/main" id="{29FBBD6B-6F16-98F9-2296-09F69090C25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56604" y="5196404"/>
              <a:ext cx="671228" cy="6317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Visual Studio Code and VS Code icons ...">
              <a:extLst>
                <a:ext uri="{FF2B5EF4-FFF2-40B4-BE49-F238E27FC236}">
                  <a16:creationId xmlns:a16="http://schemas.microsoft.com/office/drawing/2014/main" id="{1FB36505-A6C8-5D8D-F108-C7A7017255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0247" y="3660858"/>
              <a:ext cx="631744" cy="63174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File:Kubernetes logo without workmark ...">
              <a:extLst>
                <a:ext uri="{FF2B5EF4-FFF2-40B4-BE49-F238E27FC236}">
                  <a16:creationId xmlns:a16="http://schemas.microsoft.com/office/drawing/2014/main" id="{6C0902C2-176D-C310-BBC7-F29D1F96C5C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79096" y="5147973"/>
              <a:ext cx="686838" cy="66575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Tag sidebar: BAND - Community Partners ...">
              <a:extLst>
                <a:ext uri="{FF2B5EF4-FFF2-40B4-BE49-F238E27FC236}">
                  <a16:creationId xmlns:a16="http://schemas.microsoft.com/office/drawing/2014/main" id="{014E3E92-587C-21E2-598B-46A1FD471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5740" y="4371187"/>
              <a:ext cx="704508" cy="704508"/>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7BC849E1-BD7B-3BC9-D785-F4A88E33E663}"/>
              </a:ext>
            </a:extLst>
          </p:cNvPr>
          <p:cNvSpPr/>
          <p:nvPr/>
        </p:nvSpPr>
        <p:spPr>
          <a:xfrm>
            <a:off x="428093" y="2041690"/>
            <a:ext cx="2269274" cy="76735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Rectangle 44">
            <a:extLst>
              <a:ext uri="{FF2B5EF4-FFF2-40B4-BE49-F238E27FC236}">
                <a16:creationId xmlns:a16="http://schemas.microsoft.com/office/drawing/2014/main" id="{4DA4F4C0-7CDA-67D0-9ED0-56950D12E168}"/>
              </a:ext>
            </a:extLst>
          </p:cNvPr>
          <p:cNvSpPr/>
          <p:nvPr/>
        </p:nvSpPr>
        <p:spPr>
          <a:xfrm>
            <a:off x="470540" y="3078266"/>
            <a:ext cx="2269274" cy="229579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ectangle 45">
            <a:extLst>
              <a:ext uri="{FF2B5EF4-FFF2-40B4-BE49-F238E27FC236}">
                <a16:creationId xmlns:a16="http://schemas.microsoft.com/office/drawing/2014/main" id="{F7DFB230-A923-A1F5-B4F4-7F5A5D4B4426}"/>
              </a:ext>
            </a:extLst>
          </p:cNvPr>
          <p:cNvSpPr/>
          <p:nvPr/>
        </p:nvSpPr>
        <p:spPr>
          <a:xfrm>
            <a:off x="662707" y="5568762"/>
            <a:ext cx="2269274" cy="122897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Rectangle 48">
            <a:extLst>
              <a:ext uri="{FF2B5EF4-FFF2-40B4-BE49-F238E27FC236}">
                <a16:creationId xmlns:a16="http://schemas.microsoft.com/office/drawing/2014/main" id="{59AE26F9-51F6-BB39-8824-59D616E87587}"/>
              </a:ext>
            </a:extLst>
          </p:cNvPr>
          <p:cNvSpPr/>
          <p:nvPr/>
        </p:nvSpPr>
        <p:spPr>
          <a:xfrm>
            <a:off x="2993489" y="2060251"/>
            <a:ext cx="2269274" cy="76735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ectangle 50">
            <a:extLst>
              <a:ext uri="{FF2B5EF4-FFF2-40B4-BE49-F238E27FC236}">
                <a16:creationId xmlns:a16="http://schemas.microsoft.com/office/drawing/2014/main" id="{D51DA9B4-C960-6084-8DAE-94066A9ADB31}"/>
              </a:ext>
            </a:extLst>
          </p:cNvPr>
          <p:cNvSpPr/>
          <p:nvPr/>
        </p:nvSpPr>
        <p:spPr>
          <a:xfrm>
            <a:off x="2978039" y="3026167"/>
            <a:ext cx="2269274" cy="229579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Rectangle 52">
            <a:extLst>
              <a:ext uri="{FF2B5EF4-FFF2-40B4-BE49-F238E27FC236}">
                <a16:creationId xmlns:a16="http://schemas.microsoft.com/office/drawing/2014/main" id="{92156362-D457-E7E8-31EC-6F93D170E00F}"/>
              </a:ext>
            </a:extLst>
          </p:cNvPr>
          <p:cNvSpPr/>
          <p:nvPr/>
        </p:nvSpPr>
        <p:spPr>
          <a:xfrm>
            <a:off x="2993489" y="5589873"/>
            <a:ext cx="2269274" cy="122897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72" name="Rectangle 3071">
            <a:extLst>
              <a:ext uri="{FF2B5EF4-FFF2-40B4-BE49-F238E27FC236}">
                <a16:creationId xmlns:a16="http://schemas.microsoft.com/office/drawing/2014/main" id="{872EDE81-D8C8-E000-FE2F-F0EA412C875C}"/>
              </a:ext>
            </a:extLst>
          </p:cNvPr>
          <p:cNvSpPr/>
          <p:nvPr/>
        </p:nvSpPr>
        <p:spPr>
          <a:xfrm>
            <a:off x="6573117" y="2082116"/>
            <a:ext cx="2269274" cy="76735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74" name="Rectangle 3073">
            <a:extLst>
              <a:ext uri="{FF2B5EF4-FFF2-40B4-BE49-F238E27FC236}">
                <a16:creationId xmlns:a16="http://schemas.microsoft.com/office/drawing/2014/main" id="{F2C9DFE9-C344-B612-3D34-A2CA534E9E7A}"/>
              </a:ext>
            </a:extLst>
          </p:cNvPr>
          <p:cNvSpPr/>
          <p:nvPr/>
        </p:nvSpPr>
        <p:spPr>
          <a:xfrm>
            <a:off x="6406220" y="2997015"/>
            <a:ext cx="2269274" cy="229579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77" name="Rectangle 3076">
            <a:extLst>
              <a:ext uri="{FF2B5EF4-FFF2-40B4-BE49-F238E27FC236}">
                <a16:creationId xmlns:a16="http://schemas.microsoft.com/office/drawing/2014/main" id="{4704EDE7-7D7F-B5F1-AF6C-ADD60AE67B56}"/>
              </a:ext>
            </a:extLst>
          </p:cNvPr>
          <p:cNvSpPr/>
          <p:nvPr/>
        </p:nvSpPr>
        <p:spPr>
          <a:xfrm>
            <a:off x="6594946" y="5537031"/>
            <a:ext cx="2269274" cy="122897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83" name="Rectangle 3082">
            <a:extLst>
              <a:ext uri="{FF2B5EF4-FFF2-40B4-BE49-F238E27FC236}">
                <a16:creationId xmlns:a16="http://schemas.microsoft.com/office/drawing/2014/main" id="{DCAB7A33-FE12-4E39-D485-8AE2AECB86EB}"/>
              </a:ext>
            </a:extLst>
          </p:cNvPr>
          <p:cNvSpPr/>
          <p:nvPr/>
        </p:nvSpPr>
        <p:spPr>
          <a:xfrm>
            <a:off x="8997935" y="2050083"/>
            <a:ext cx="2269274" cy="76735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85" name="Rectangle 3084">
            <a:extLst>
              <a:ext uri="{FF2B5EF4-FFF2-40B4-BE49-F238E27FC236}">
                <a16:creationId xmlns:a16="http://schemas.microsoft.com/office/drawing/2014/main" id="{E44D0D9A-02E2-EDE9-44B9-7935FA0AEE8A}"/>
              </a:ext>
            </a:extLst>
          </p:cNvPr>
          <p:cNvSpPr/>
          <p:nvPr/>
        </p:nvSpPr>
        <p:spPr>
          <a:xfrm>
            <a:off x="8864220" y="3058529"/>
            <a:ext cx="2269274" cy="229579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86" name="Rectangle 3085">
            <a:extLst>
              <a:ext uri="{FF2B5EF4-FFF2-40B4-BE49-F238E27FC236}">
                <a16:creationId xmlns:a16="http://schemas.microsoft.com/office/drawing/2014/main" id="{91D0ADE6-2F0C-2E10-72BD-BF3A886B153A}"/>
              </a:ext>
            </a:extLst>
          </p:cNvPr>
          <p:cNvSpPr/>
          <p:nvPr/>
        </p:nvSpPr>
        <p:spPr>
          <a:xfrm>
            <a:off x="9076388" y="5593233"/>
            <a:ext cx="2269274" cy="122897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7715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07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07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07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08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085"/>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086"/>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307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07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9" grpId="0" animBg="1"/>
      <p:bldP spid="49" grpId="1" animBg="1"/>
      <p:bldP spid="51" grpId="0" animBg="1"/>
      <p:bldP spid="51" grpId="1" animBg="1"/>
      <p:bldP spid="53" grpId="0" animBg="1"/>
      <p:bldP spid="53" grpId="1" animBg="1"/>
      <p:bldP spid="3072" grpId="0" animBg="1"/>
      <p:bldP spid="3072" grpId="1" animBg="1"/>
      <p:bldP spid="3074" grpId="0" animBg="1"/>
      <p:bldP spid="3074" grpId="1" animBg="1"/>
      <p:bldP spid="3077" grpId="0" animBg="1"/>
      <p:bldP spid="3077" grpId="1" animBg="1"/>
      <p:bldP spid="3083" grpId="0" animBg="1"/>
      <p:bldP spid="3085" grpId="0" animBg="1"/>
      <p:bldP spid="3086" grpId="0" animBg="1"/>
    </p:bldLst>
  </p:timing>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028EF-36DA-92CA-2FDE-EBE2ED5C0762}"/>
              </a:ext>
            </a:extLst>
          </p:cNvPr>
          <p:cNvSpPr>
            <a:spLocks noGrp="1"/>
          </p:cNvSpPr>
          <p:nvPr>
            <p:ph type="title"/>
          </p:nvPr>
        </p:nvSpPr>
        <p:spPr/>
        <p:txBody>
          <a:bodyPr/>
          <a:lstStyle/>
          <a:p>
            <a:r>
              <a:rPr lang="nl-BE"/>
              <a:t>Open OnDemand framework</a:t>
            </a:r>
            <a:br>
              <a:rPr lang="nl-BE"/>
            </a:br>
            <a:r>
              <a:rPr lang="nl-BE" sz="2400"/>
              <a:t>what to use</a:t>
            </a:r>
            <a:endParaRPr lang="en-GB" sz="2400"/>
          </a:p>
        </p:txBody>
      </p:sp>
      <p:sp>
        <p:nvSpPr>
          <p:cNvPr id="3" name="Content Placeholder 2">
            <a:extLst>
              <a:ext uri="{FF2B5EF4-FFF2-40B4-BE49-F238E27FC236}">
                <a16:creationId xmlns:a16="http://schemas.microsoft.com/office/drawing/2014/main" id="{D52C55BF-1622-06A7-AFDA-22D62938C4B8}"/>
              </a:ext>
            </a:extLst>
          </p:cNvPr>
          <p:cNvSpPr>
            <a:spLocks noGrp="1"/>
          </p:cNvSpPr>
          <p:nvPr>
            <p:ph idx="1"/>
          </p:nvPr>
        </p:nvSpPr>
        <p:spPr/>
        <p:txBody>
          <a:bodyPr/>
          <a:lstStyle/>
          <a:p>
            <a:r>
              <a:rPr lang="nl-BE"/>
              <a:t>Image analysis on a remote desktop </a:t>
            </a:r>
          </a:p>
          <a:p>
            <a:endParaRPr lang="nl-BE"/>
          </a:p>
          <a:p>
            <a:pPr marL="0" indent="0">
              <a:buNone/>
            </a:pPr>
            <a:endParaRPr lang="nl-BE"/>
          </a:p>
          <a:p>
            <a:pPr marL="0" indent="0">
              <a:buNone/>
            </a:pPr>
            <a:endParaRPr lang="nl-BE"/>
          </a:p>
          <a:p>
            <a:r>
              <a:rPr lang="nl-BE"/>
              <a:t>Run a jupyter notebook with 2D visualization </a:t>
            </a:r>
          </a:p>
          <a:p>
            <a:endParaRPr lang="nl-BE"/>
          </a:p>
          <a:p>
            <a:pPr marL="0" indent="0">
              <a:buNone/>
            </a:pPr>
            <a:endParaRPr lang="nl-BE"/>
          </a:p>
          <a:p>
            <a:pPr marL="0" indent="0">
              <a:buNone/>
            </a:pPr>
            <a:endParaRPr lang="nl-BE"/>
          </a:p>
          <a:p>
            <a:r>
              <a:rPr lang="nl-BE"/>
              <a:t>Run automatic processes on a lot of files without visualization </a:t>
            </a:r>
            <a:endParaRPr lang="en-GB"/>
          </a:p>
        </p:txBody>
      </p:sp>
      <p:pic>
        <p:nvPicPr>
          <p:cNvPr id="4" name="Picture 10" descr="Terminal - Social media &amp; Logos Icons">
            <a:extLst>
              <a:ext uri="{FF2B5EF4-FFF2-40B4-BE49-F238E27FC236}">
                <a16:creationId xmlns:a16="http://schemas.microsoft.com/office/drawing/2014/main" id="{BF1BBF13-0858-1C66-96AB-9F8104FFA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5402" y="5996028"/>
            <a:ext cx="671228" cy="6317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upyter Notebooks">
            <a:extLst>
              <a:ext uri="{FF2B5EF4-FFF2-40B4-BE49-F238E27FC236}">
                <a16:creationId xmlns:a16="http://schemas.microsoft.com/office/drawing/2014/main" id="{395EEFC5-9239-1BDD-2002-0E28CE2A5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972" y="4114123"/>
            <a:ext cx="2382575" cy="889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Tag sidebar: BAND - Community Partners ...">
            <a:extLst>
              <a:ext uri="{FF2B5EF4-FFF2-40B4-BE49-F238E27FC236}">
                <a16:creationId xmlns:a16="http://schemas.microsoft.com/office/drawing/2014/main" id="{AFAAE016-7E0B-EA24-1572-E7F8C47AB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466" y="2281590"/>
            <a:ext cx="924573" cy="9245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257293E-4E28-D312-0844-D2B1A08BA824}"/>
              </a:ext>
            </a:extLst>
          </p:cNvPr>
          <p:cNvPicPr>
            <a:picLocks noChangeAspect="1"/>
          </p:cNvPicPr>
          <p:nvPr/>
        </p:nvPicPr>
        <p:blipFill>
          <a:blip r:embed="rId5"/>
          <a:stretch>
            <a:fillRect/>
          </a:stretch>
        </p:blipFill>
        <p:spPr>
          <a:xfrm>
            <a:off x="5066346" y="2352765"/>
            <a:ext cx="675784" cy="699087"/>
          </a:xfrm>
          <a:prstGeom prst="rect">
            <a:avLst/>
          </a:prstGeom>
        </p:spPr>
      </p:pic>
    </p:spTree>
    <p:extLst>
      <p:ext uri="{BB962C8B-B14F-4D97-AF65-F5344CB8AC3E}">
        <p14:creationId xmlns:p14="http://schemas.microsoft.com/office/powerpoint/2010/main" val="16211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DE15-44C6-032C-63D3-DC4003C29DE8}"/>
              </a:ext>
            </a:extLst>
          </p:cNvPr>
          <p:cNvSpPr>
            <a:spLocks noGrp="1"/>
          </p:cNvSpPr>
          <p:nvPr>
            <p:ph type="title"/>
          </p:nvPr>
        </p:nvSpPr>
        <p:spPr/>
        <p:txBody>
          <a:bodyPr/>
          <a:lstStyle/>
          <a:p>
            <a:r>
              <a:rPr lang="nl-BE"/>
              <a:t>BAND: Bioimage Analysis Desktop</a:t>
            </a:r>
            <a:endParaRPr lang="en-GB"/>
          </a:p>
        </p:txBody>
      </p:sp>
      <p:pic>
        <p:nvPicPr>
          <p:cNvPr id="5" name="Content Placeholder 4">
            <a:extLst>
              <a:ext uri="{FF2B5EF4-FFF2-40B4-BE49-F238E27FC236}">
                <a16:creationId xmlns:a16="http://schemas.microsoft.com/office/drawing/2014/main" id="{3796F470-7FD7-A698-4720-70AF533837D1}"/>
              </a:ext>
            </a:extLst>
          </p:cNvPr>
          <p:cNvPicPr>
            <a:picLocks noGrp="1" noChangeAspect="1"/>
          </p:cNvPicPr>
          <p:nvPr>
            <p:ph idx="1"/>
          </p:nvPr>
        </p:nvPicPr>
        <p:blipFill rotWithShape="1">
          <a:blip r:embed="rId2"/>
          <a:srcRect l="22815" r="21653" b="50758"/>
          <a:stretch/>
        </p:blipFill>
        <p:spPr>
          <a:xfrm>
            <a:off x="1329195" y="3123206"/>
            <a:ext cx="5581447" cy="3299510"/>
          </a:xfrm>
        </p:spPr>
      </p:pic>
      <p:pic>
        <p:nvPicPr>
          <p:cNvPr id="4" name="Picture 2" descr="EMBL Logo – EMBL Corporate design guidelines">
            <a:extLst>
              <a:ext uri="{FF2B5EF4-FFF2-40B4-BE49-F238E27FC236}">
                <a16:creationId xmlns:a16="http://schemas.microsoft.com/office/drawing/2014/main" id="{204DED3B-9741-A9C3-9D29-424ABEE02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71" y="1855942"/>
            <a:ext cx="2477953" cy="11817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ython — napari">
            <a:extLst>
              <a:ext uri="{FF2B5EF4-FFF2-40B4-BE49-F238E27FC236}">
                <a16:creationId xmlns:a16="http://schemas.microsoft.com/office/drawing/2014/main" id="{DD094C15-01B6-1DFC-DDCF-7E8A06D9E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9655" y="3012824"/>
            <a:ext cx="914543" cy="9104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Path · GitHub">
            <a:extLst>
              <a:ext uri="{FF2B5EF4-FFF2-40B4-BE49-F238E27FC236}">
                <a16:creationId xmlns:a16="http://schemas.microsoft.com/office/drawing/2014/main" id="{5CBF3FFC-69EE-AE2A-BB63-84527F959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1078" y="2075056"/>
            <a:ext cx="914543" cy="9145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tHub - MouseLand/cellpose: a ...">
            <a:extLst>
              <a:ext uri="{FF2B5EF4-FFF2-40B4-BE49-F238E27FC236}">
                <a16:creationId xmlns:a16="http://schemas.microsoft.com/office/drawing/2014/main" id="{8A544C01-B5B1-43DB-7512-E7DE062603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1477" y="1100912"/>
            <a:ext cx="1653744" cy="9260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ellProfiler">
            <a:extLst>
              <a:ext uri="{FF2B5EF4-FFF2-40B4-BE49-F238E27FC236}">
                <a16:creationId xmlns:a16="http://schemas.microsoft.com/office/drawing/2014/main" id="{96918DFA-F5A2-944B-36B7-0E92F986D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273" y="3993841"/>
            <a:ext cx="2379477" cy="59091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E804BD5E-E904-1742-17A3-D7ECF4904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3260" y="4695491"/>
            <a:ext cx="1017501" cy="101750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mnipose 1.0.6-26-g260e4d3 documentation">
            <a:extLst>
              <a:ext uri="{FF2B5EF4-FFF2-40B4-BE49-F238E27FC236}">
                <a16:creationId xmlns:a16="http://schemas.microsoft.com/office/drawing/2014/main" id="{7AB03C1B-C625-55A8-21FA-F068C6595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9714" y="5757564"/>
            <a:ext cx="2104592" cy="47811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24C5354E-D026-F432-C2C1-4D0DF9DC8AD6}"/>
              </a:ext>
            </a:extLst>
          </p:cNvPr>
          <p:cNvGrpSpPr/>
          <p:nvPr/>
        </p:nvGrpSpPr>
        <p:grpSpPr>
          <a:xfrm>
            <a:off x="2463710" y="1916599"/>
            <a:ext cx="907847" cy="910478"/>
            <a:chOff x="673100" y="1690688"/>
            <a:chExt cx="1082179" cy="1109386"/>
          </a:xfrm>
        </p:grpSpPr>
        <p:pic>
          <p:nvPicPr>
            <p:cNvPr id="8" name="Graphic 7" descr="Lightbulb with solid fill">
              <a:extLst>
                <a:ext uri="{FF2B5EF4-FFF2-40B4-BE49-F238E27FC236}">
                  <a16:creationId xmlns:a16="http://schemas.microsoft.com/office/drawing/2014/main" id="{CF97C03A-473F-9B82-0C08-17F4CC905D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146" y="1885674"/>
              <a:ext cx="914400" cy="914400"/>
            </a:xfrm>
            <a:prstGeom prst="rect">
              <a:avLst/>
            </a:prstGeom>
          </p:spPr>
        </p:pic>
        <p:cxnSp>
          <p:nvCxnSpPr>
            <p:cNvPr id="10" name="Straight Connector 9">
              <a:extLst>
                <a:ext uri="{FF2B5EF4-FFF2-40B4-BE49-F238E27FC236}">
                  <a16:creationId xmlns:a16="http://schemas.microsoft.com/office/drawing/2014/main" id="{D6300B1D-18E8-BC46-CBAF-C21D9806B8A0}"/>
                </a:ext>
              </a:extLst>
            </p:cNvPr>
            <p:cNvCxnSpPr>
              <a:cxnSpLocks/>
            </p:cNvCxnSpPr>
            <p:nvPr/>
          </p:nvCxnSpPr>
          <p:spPr>
            <a:xfrm>
              <a:off x="673100" y="2038200"/>
              <a:ext cx="213944" cy="1062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487186-6573-6C39-4B9E-EFF60B882EC9}"/>
                </a:ext>
              </a:extLst>
            </p:cNvPr>
            <p:cNvCxnSpPr>
              <a:cxnSpLocks/>
            </p:cNvCxnSpPr>
            <p:nvPr/>
          </p:nvCxnSpPr>
          <p:spPr>
            <a:xfrm flipH="1">
              <a:off x="1211734" y="1690688"/>
              <a:ext cx="1935" cy="2068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70C2867-CDF7-C222-6321-3B1F697247BC}"/>
                </a:ext>
              </a:extLst>
            </p:cNvPr>
            <p:cNvCxnSpPr>
              <a:cxnSpLocks/>
            </p:cNvCxnSpPr>
            <p:nvPr/>
          </p:nvCxnSpPr>
          <p:spPr>
            <a:xfrm flipH="1">
              <a:off x="1535144" y="2066827"/>
              <a:ext cx="220135" cy="7699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C61ECA-431E-6721-9498-8D455652F7DB}"/>
                </a:ext>
              </a:extLst>
            </p:cNvPr>
            <p:cNvCxnSpPr>
              <a:cxnSpLocks/>
            </p:cNvCxnSpPr>
            <p:nvPr/>
          </p:nvCxnSpPr>
          <p:spPr>
            <a:xfrm flipH="1">
              <a:off x="1420697" y="1821379"/>
              <a:ext cx="166506" cy="17842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711ED2-C735-ACD6-6BBF-9C3E5EDC4E5E}"/>
                </a:ext>
              </a:extLst>
            </p:cNvPr>
            <p:cNvCxnSpPr>
              <a:cxnSpLocks/>
            </p:cNvCxnSpPr>
            <p:nvPr/>
          </p:nvCxnSpPr>
          <p:spPr>
            <a:xfrm>
              <a:off x="887044" y="1794137"/>
              <a:ext cx="117662" cy="19008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2" name="Left Brace 31">
            <a:extLst>
              <a:ext uri="{FF2B5EF4-FFF2-40B4-BE49-F238E27FC236}">
                <a16:creationId xmlns:a16="http://schemas.microsoft.com/office/drawing/2014/main" id="{6D1FCF8D-3C6F-D244-75A8-9C2A8F3A4938}"/>
              </a:ext>
            </a:extLst>
          </p:cNvPr>
          <p:cNvSpPr/>
          <p:nvPr/>
        </p:nvSpPr>
        <p:spPr>
          <a:xfrm>
            <a:off x="7401637" y="478712"/>
            <a:ext cx="1154343" cy="6125288"/>
          </a:xfrm>
          <a:prstGeom prst="leftBrace">
            <a:avLst>
              <a:gd name="adj1" fmla="val 6935"/>
              <a:gd name="adj2" fmla="val 70941"/>
            </a:avLst>
          </a:prstGeom>
          <a:ln w="28575">
            <a:solidFill>
              <a:srgbClr val="1640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261547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4D21-24FA-CEA1-DC6C-1C2A1C5CC13C}"/>
              </a:ext>
            </a:extLst>
          </p:cNvPr>
          <p:cNvSpPr>
            <a:spLocks noGrp="1"/>
          </p:cNvSpPr>
          <p:nvPr>
            <p:ph type="title"/>
          </p:nvPr>
        </p:nvSpPr>
        <p:spPr/>
        <p:txBody>
          <a:bodyPr/>
          <a:lstStyle/>
          <a:p>
            <a:r>
              <a:rPr lang="nl-BE"/>
              <a:t>How </a:t>
            </a:r>
            <a:r>
              <a:rPr lang="nl-BE" err="1"/>
              <a:t>to</a:t>
            </a:r>
            <a:r>
              <a:rPr lang="nl-BE"/>
              <a:t> log in </a:t>
            </a:r>
            <a:r>
              <a:rPr lang="nl-BE" err="1"/>
              <a:t>to</a:t>
            </a:r>
            <a:r>
              <a:rPr lang="nl-BE"/>
              <a:t> Open On </a:t>
            </a:r>
            <a:r>
              <a:rPr lang="nl-BE" err="1"/>
              <a:t>Demand</a:t>
            </a:r>
            <a:r>
              <a:rPr lang="nl-BE"/>
              <a:t> </a:t>
            </a:r>
            <a:endParaRPr lang="en-GB"/>
          </a:p>
        </p:txBody>
      </p:sp>
      <p:sp>
        <p:nvSpPr>
          <p:cNvPr id="4" name="Content Placeholder 3">
            <a:extLst>
              <a:ext uri="{FF2B5EF4-FFF2-40B4-BE49-F238E27FC236}">
                <a16:creationId xmlns:a16="http://schemas.microsoft.com/office/drawing/2014/main" id="{8B90BB32-6807-890E-3BD0-3F200FF37E87}"/>
              </a:ext>
            </a:extLst>
          </p:cNvPr>
          <p:cNvSpPr txBox="1">
            <a:spLocks noGrp="1"/>
          </p:cNvSpPr>
          <p:nvPr>
            <p:ph idx="1"/>
          </p:nvPr>
        </p:nvSpPr>
        <p:spPr>
          <a:xfrm>
            <a:off x="838200" y="1825625"/>
            <a:ext cx="10515600" cy="1346010"/>
          </a:xfrm>
          <a:prstGeom prst="rect">
            <a:avLst/>
          </a:prstGeom>
          <a:noFill/>
        </p:spPr>
        <p:txBody>
          <a:bodyPr wrap="square">
            <a:spAutoFit/>
          </a:bodyPr>
          <a:lstStyle/>
          <a:p>
            <a:r>
              <a:rPr lang="en-GB">
                <a:solidFill>
                  <a:srgbClr val="1B2946"/>
                </a:solidFill>
                <a:latin typeface="Agency FB" panose="020B0503020202020204" pitchFamily="34" charset="0"/>
                <a:hlinkClick r:id="rId3">
                  <a:extLst>
                    <a:ext uri="{A12FA001-AC4F-418D-AE19-62706E023703}">
                      <ahyp:hlinkClr xmlns:ahyp="http://schemas.microsoft.com/office/drawing/2018/hyperlinkcolor" val="tx"/>
                    </a:ext>
                  </a:extLst>
                </a:hlinkClick>
              </a:rPr>
              <a:t>https://tier1.hpc.ugent.be/</a:t>
            </a:r>
            <a:r>
              <a:rPr lang="en-GB">
                <a:solidFill>
                  <a:srgbClr val="1B2946"/>
                </a:solidFill>
                <a:latin typeface="Agency FB" panose="020B0503020202020204" pitchFamily="34" charset="0"/>
              </a:rPr>
              <a:t> </a:t>
            </a:r>
          </a:p>
          <a:p>
            <a:endParaRPr lang="en-GB">
              <a:latin typeface="Agency FB" panose="020B0503020202020204" pitchFamily="34" charset="0"/>
            </a:endParaRPr>
          </a:p>
          <a:p>
            <a:r>
              <a:rPr lang="en-GB">
                <a:latin typeface="Agency FB" panose="020B0503020202020204" pitchFamily="34" charset="0"/>
              </a:rPr>
              <a:t>Authentication through application (KUL, Microsoft)</a:t>
            </a:r>
            <a:endParaRPr lang="en-GB">
              <a:solidFill>
                <a:srgbClr val="1B2946"/>
              </a:solidFill>
              <a:latin typeface="Agency FB" panose="020B0503020202020204" pitchFamily="34" charset="0"/>
            </a:endParaRPr>
          </a:p>
        </p:txBody>
      </p:sp>
      <p:pic>
        <p:nvPicPr>
          <p:cNvPr id="6" name="Picture 5">
            <a:extLst>
              <a:ext uri="{FF2B5EF4-FFF2-40B4-BE49-F238E27FC236}">
                <a16:creationId xmlns:a16="http://schemas.microsoft.com/office/drawing/2014/main" id="{FF7C8F15-6864-ED32-9268-2043C3A80D38}"/>
              </a:ext>
            </a:extLst>
          </p:cNvPr>
          <p:cNvPicPr>
            <a:picLocks noChangeAspect="1"/>
          </p:cNvPicPr>
          <p:nvPr/>
        </p:nvPicPr>
        <p:blipFill>
          <a:blip r:embed="rId4"/>
          <a:stretch>
            <a:fillRect/>
          </a:stretch>
        </p:blipFill>
        <p:spPr>
          <a:xfrm>
            <a:off x="741642" y="1318931"/>
            <a:ext cx="10515600" cy="5349440"/>
          </a:xfrm>
          <a:prstGeom prst="rect">
            <a:avLst/>
          </a:prstGeom>
        </p:spPr>
      </p:pic>
    </p:spTree>
    <p:extLst>
      <p:ext uri="{BB962C8B-B14F-4D97-AF65-F5344CB8AC3E}">
        <p14:creationId xmlns:p14="http://schemas.microsoft.com/office/powerpoint/2010/main" val="418723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EC64-E2B2-4BFF-CF79-17DE33B3C9A7}"/>
              </a:ext>
            </a:extLst>
          </p:cNvPr>
          <p:cNvSpPr>
            <a:spLocks noGrp="1"/>
          </p:cNvSpPr>
          <p:nvPr>
            <p:ph type="title"/>
          </p:nvPr>
        </p:nvSpPr>
        <p:spPr/>
        <p:txBody>
          <a:bodyPr/>
          <a:lstStyle/>
          <a:p>
            <a:r>
              <a:rPr lang="nl-BE">
                <a:solidFill>
                  <a:srgbClr val="72AA8C"/>
                </a:solidFill>
              </a:rPr>
              <a:t>Neurodesk: for data analysis in neuroimaging </a:t>
            </a:r>
            <a:endParaRPr lang="en-GB">
              <a:solidFill>
                <a:srgbClr val="72AA8C"/>
              </a:solidFill>
            </a:endParaRPr>
          </a:p>
        </p:txBody>
      </p:sp>
      <p:sp>
        <p:nvSpPr>
          <p:cNvPr id="9" name="Content Placeholder 8">
            <a:extLst>
              <a:ext uri="{FF2B5EF4-FFF2-40B4-BE49-F238E27FC236}">
                <a16:creationId xmlns:a16="http://schemas.microsoft.com/office/drawing/2014/main" id="{9498569F-EB86-34C9-F817-CA263B2D05E8}"/>
              </a:ext>
            </a:extLst>
          </p:cNvPr>
          <p:cNvSpPr>
            <a:spLocks noGrp="1"/>
          </p:cNvSpPr>
          <p:nvPr>
            <p:ph sz="half" idx="2"/>
          </p:nvPr>
        </p:nvSpPr>
        <p:spPr>
          <a:xfrm>
            <a:off x="6172200" y="1835388"/>
            <a:ext cx="5181600" cy="4657487"/>
          </a:xfrm>
        </p:spPr>
        <p:txBody>
          <a:bodyPr vert="horz" lIns="91440" tIns="45720" rIns="91440" bIns="45720" rtlCol="0" anchor="t">
            <a:normAutofit fontScale="92500" lnSpcReduction="10000"/>
          </a:bodyPr>
          <a:lstStyle/>
          <a:p>
            <a:pPr>
              <a:buClr>
                <a:srgbClr val="A079BC"/>
              </a:buClr>
            </a:pPr>
            <a:r>
              <a:rPr lang="en-US" dirty="0">
                <a:solidFill>
                  <a:srgbClr val="1B2946"/>
                </a:solidFill>
                <a:latin typeface="Corbel"/>
              </a:rPr>
              <a:t>Resource</a:t>
            </a:r>
            <a:r>
              <a:rPr lang="en-US" dirty="0">
                <a:latin typeface="Corbel"/>
              </a:rPr>
              <a:t>s</a:t>
            </a:r>
          </a:p>
          <a:p>
            <a:pPr lvl="1">
              <a:buClr>
                <a:srgbClr val="A079BC"/>
              </a:buClr>
            </a:pPr>
            <a:r>
              <a:rPr lang="en-US" dirty="0">
                <a:solidFill>
                  <a:srgbClr val="F15B25"/>
                </a:solidFill>
                <a:hlinkClick r:id="rId3"/>
              </a:rPr>
              <a:t>GitHub - NeuroDesk/example-notebooks: examples for using Neurodesk within Notebooks</a:t>
            </a:r>
            <a:endParaRPr lang="en-US" dirty="0">
              <a:solidFill>
                <a:srgbClr val="F15B25"/>
              </a:solidFill>
            </a:endParaRPr>
          </a:p>
          <a:p>
            <a:pPr lvl="1">
              <a:buClr>
                <a:srgbClr val="A079BC"/>
              </a:buClr>
            </a:pPr>
            <a:r>
              <a:rPr lang="en-US" dirty="0">
                <a:solidFill>
                  <a:srgbClr val="F15B25"/>
                </a:solidFill>
                <a:latin typeface="Corbel"/>
                <a:hlinkClick r:id="rId4">
                  <a:extLst>
                    <a:ext uri="{A12FA001-AC4F-418D-AE19-62706E023703}">
                      <ahyp:hlinkClr xmlns:ahyp="http://schemas.microsoft.com/office/drawing/2018/hyperlinkcolor" val="tx"/>
                    </a:ext>
                  </a:extLst>
                </a:hlinkClick>
              </a:rPr>
              <a:t>Tutorials</a:t>
            </a:r>
            <a:br>
              <a:rPr lang="en-US" dirty="0"/>
            </a:br>
            <a:endParaRPr lang="en-US">
              <a:solidFill>
                <a:srgbClr val="F15B25"/>
              </a:solidFill>
            </a:endParaRPr>
          </a:p>
          <a:p>
            <a:pPr lvl="1">
              <a:buClr>
                <a:srgbClr val="A079BC"/>
              </a:buClr>
            </a:pPr>
            <a:r>
              <a:rPr lang="en-US" dirty="0">
                <a:solidFill>
                  <a:srgbClr val="1B2946"/>
                </a:solidFill>
                <a:latin typeface="Corbel"/>
              </a:rPr>
              <a:t>Publication (</a:t>
            </a:r>
            <a:r>
              <a:rPr lang="en-US" sz="1600" dirty="0">
                <a:solidFill>
                  <a:srgbClr val="1B2946"/>
                </a:solidFill>
                <a:latin typeface="Corbel"/>
              </a:rPr>
              <a:t>doi:10.21203/rs.3.rs-2649734/v1</a:t>
            </a:r>
            <a:r>
              <a:rPr lang="en-US" dirty="0">
                <a:solidFill>
                  <a:srgbClr val="1B2946"/>
                </a:solidFill>
                <a:latin typeface="Corbel"/>
              </a:rPr>
              <a:t>)</a:t>
            </a:r>
          </a:p>
          <a:p>
            <a:pPr lvl="2">
              <a:buClr>
                <a:srgbClr val="A079BC"/>
              </a:buClr>
            </a:pPr>
            <a:r>
              <a:rPr lang="en-US" sz="1800" b="0" i="0" dirty="0">
                <a:solidFill>
                  <a:srgbClr val="F15B25"/>
                </a:solidFill>
                <a:effectLst/>
                <a:highlight>
                  <a:srgbClr val="FFFFFF"/>
                </a:highlight>
                <a:latin typeface="Cambria"/>
                <a:ea typeface="Cambria"/>
                <a:hlinkClick r:id="rId5">
                  <a:extLst>
                    <a:ext uri="{A12FA001-AC4F-418D-AE19-62706E023703}">
                      <ahyp:hlinkClr xmlns:ahyp="http://schemas.microsoft.com/office/drawing/2018/hyperlinkcolor" val="tx"/>
                    </a:ext>
                  </a:extLst>
                </a:hlinkClick>
              </a:rPr>
              <a:t>Neurodesk: An accessible, flexible, and portable data analysis environment for reproducible neuroimaging</a:t>
            </a:r>
            <a:endParaRPr lang="en-US" sz="1800" b="0" i="0" dirty="0">
              <a:solidFill>
                <a:srgbClr val="F15B25"/>
              </a:solidFill>
              <a:effectLst/>
              <a:highlight>
                <a:srgbClr val="FFFFFF"/>
              </a:highlight>
              <a:latin typeface="Cambria"/>
              <a:ea typeface="Cambria"/>
            </a:endParaRPr>
          </a:p>
          <a:p>
            <a:pPr lvl="1">
              <a:buClr>
                <a:srgbClr val="A079BC"/>
              </a:buClr>
            </a:pPr>
            <a:endParaRPr lang="en-US">
              <a:solidFill>
                <a:srgbClr val="1B2946"/>
              </a:solidFill>
            </a:endParaRPr>
          </a:p>
          <a:p>
            <a:pPr lvl="1">
              <a:buClr>
                <a:srgbClr val="A079BC"/>
              </a:buClr>
            </a:pPr>
            <a:r>
              <a:rPr lang="en-US" dirty="0">
                <a:latin typeface="Corbel"/>
              </a:rPr>
              <a:t>Desktop application</a:t>
            </a:r>
          </a:p>
          <a:p>
            <a:pPr lvl="2">
              <a:buClr>
                <a:srgbClr val="A079BC"/>
              </a:buClr>
            </a:pPr>
            <a:r>
              <a:rPr lang="en-US" dirty="0">
                <a:solidFill>
                  <a:srgbClr val="1B2946"/>
                </a:solidFill>
                <a:latin typeface="Corbel"/>
              </a:rPr>
              <a:t>Slicer</a:t>
            </a:r>
          </a:p>
          <a:p>
            <a:pPr lvl="2">
              <a:buClr>
                <a:srgbClr val="A079BC"/>
              </a:buClr>
            </a:pPr>
            <a:r>
              <a:rPr lang="en-US" err="1">
                <a:solidFill>
                  <a:srgbClr val="1B2946"/>
                </a:solidFill>
              </a:rPr>
              <a:t>Vesselvio</a:t>
            </a:r>
            <a:endParaRPr lang="en-US">
              <a:solidFill>
                <a:srgbClr val="1B2946"/>
              </a:solidFill>
            </a:endParaRPr>
          </a:p>
          <a:p>
            <a:pPr lvl="2">
              <a:buClr>
                <a:srgbClr val="A079BC"/>
              </a:buClr>
            </a:pPr>
            <a:r>
              <a:rPr lang="en-US" err="1">
                <a:latin typeface="Corbel"/>
              </a:rPr>
              <a:t>Ilastik</a:t>
            </a:r>
            <a:endParaRPr lang="en-US" err="1"/>
          </a:p>
          <a:p>
            <a:pPr lvl="1">
              <a:buClr>
                <a:srgbClr val="A079BC"/>
              </a:buClr>
            </a:pPr>
            <a:endParaRPr lang="en-US"/>
          </a:p>
          <a:p>
            <a:pPr marL="914400" lvl="2" indent="0">
              <a:buClr>
                <a:srgbClr val="A079BC"/>
              </a:buClr>
              <a:buNone/>
            </a:pPr>
            <a:endParaRPr lang="en-BE"/>
          </a:p>
        </p:txBody>
      </p:sp>
      <p:pic>
        <p:nvPicPr>
          <p:cNvPr id="1026" name="Picture 2" descr="neurocontainer">
            <a:extLst>
              <a:ext uri="{FF2B5EF4-FFF2-40B4-BE49-F238E27FC236}">
                <a16:creationId xmlns:a16="http://schemas.microsoft.com/office/drawing/2014/main" id="{C3F4CF5E-06BC-CEB8-B956-101B1BE5C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519" y="2111613"/>
            <a:ext cx="4522383" cy="381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269407"/>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7513-4B05-2937-3412-918904551C25}"/>
              </a:ext>
            </a:extLst>
          </p:cNvPr>
          <p:cNvSpPr>
            <a:spLocks noGrp="1"/>
          </p:cNvSpPr>
          <p:nvPr>
            <p:ph type="title"/>
          </p:nvPr>
        </p:nvSpPr>
        <p:spPr/>
        <p:txBody>
          <a:bodyPr/>
          <a:lstStyle/>
          <a:p>
            <a:r>
              <a:rPr lang="nl-BE" err="1"/>
              <a:t>Jupyterlab</a:t>
            </a:r>
            <a:endParaRPr lang="en-GB"/>
          </a:p>
        </p:txBody>
      </p:sp>
      <p:pic>
        <p:nvPicPr>
          <p:cNvPr id="5" name="Content Placeholder 4">
            <a:extLst>
              <a:ext uri="{FF2B5EF4-FFF2-40B4-BE49-F238E27FC236}">
                <a16:creationId xmlns:a16="http://schemas.microsoft.com/office/drawing/2014/main" id="{83133087-6209-43E3-2D9B-0C0BD5D1B815}"/>
              </a:ext>
            </a:extLst>
          </p:cNvPr>
          <p:cNvPicPr>
            <a:picLocks noGrp="1" noChangeAspect="1"/>
          </p:cNvPicPr>
          <p:nvPr>
            <p:ph idx="1"/>
          </p:nvPr>
        </p:nvPicPr>
        <p:blipFill>
          <a:blip r:embed="rId2"/>
          <a:stretch>
            <a:fillRect/>
          </a:stretch>
        </p:blipFill>
        <p:spPr>
          <a:xfrm>
            <a:off x="330669" y="1514475"/>
            <a:ext cx="7231613" cy="4729163"/>
          </a:xfrm>
        </p:spPr>
      </p:pic>
      <p:pic>
        <p:nvPicPr>
          <p:cNvPr id="7" name="Picture 6">
            <a:extLst>
              <a:ext uri="{FF2B5EF4-FFF2-40B4-BE49-F238E27FC236}">
                <a16:creationId xmlns:a16="http://schemas.microsoft.com/office/drawing/2014/main" id="{76DDACE1-5DB3-4CD9-54B3-F9CF7676044B}"/>
              </a:ext>
            </a:extLst>
          </p:cNvPr>
          <p:cNvPicPr>
            <a:picLocks noChangeAspect="1"/>
          </p:cNvPicPr>
          <p:nvPr/>
        </p:nvPicPr>
        <p:blipFill>
          <a:blip r:embed="rId3"/>
          <a:stretch>
            <a:fillRect/>
          </a:stretch>
        </p:blipFill>
        <p:spPr>
          <a:xfrm>
            <a:off x="6764440" y="1406525"/>
            <a:ext cx="4829526" cy="5086350"/>
          </a:xfrm>
          <a:prstGeom prst="rect">
            <a:avLst/>
          </a:prstGeom>
        </p:spPr>
      </p:pic>
      <p:sp>
        <p:nvSpPr>
          <p:cNvPr id="3" name="TextBox 2">
            <a:extLst>
              <a:ext uri="{FF2B5EF4-FFF2-40B4-BE49-F238E27FC236}">
                <a16:creationId xmlns:a16="http://schemas.microsoft.com/office/drawing/2014/main" id="{F95AC48A-5AC3-EDB8-843C-19B8DCC47070}"/>
              </a:ext>
            </a:extLst>
          </p:cNvPr>
          <p:cNvSpPr txBox="1"/>
          <p:nvPr/>
        </p:nvSpPr>
        <p:spPr>
          <a:xfrm>
            <a:off x="6963905" y="4307157"/>
            <a:ext cx="992003" cy="307777"/>
          </a:xfrm>
          <a:prstGeom prst="rect">
            <a:avLst/>
          </a:prstGeom>
          <a:solidFill>
            <a:schemeClr val="bg1"/>
          </a:solidFill>
        </p:spPr>
        <p:txBody>
          <a:bodyPr wrap="none" rtlCol="0">
            <a:spAutoFit/>
          </a:bodyPr>
          <a:lstStyle/>
          <a:p>
            <a:r>
              <a:rPr lang="nl-BE" sz="1400" err="1"/>
              <a:t>VIBtraining</a:t>
            </a:r>
            <a:endParaRPr lang="en-GB" sz="1400"/>
          </a:p>
        </p:txBody>
      </p:sp>
      <p:cxnSp>
        <p:nvCxnSpPr>
          <p:cNvPr id="4" name="Straight Arrow Connector 3">
            <a:extLst>
              <a:ext uri="{FF2B5EF4-FFF2-40B4-BE49-F238E27FC236}">
                <a16:creationId xmlns:a16="http://schemas.microsoft.com/office/drawing/2014/main" id="{CA04C2B5-7C15-3B4C-7944-34277663877F}"/>
              </a:ext>
            </a:extLst>
          </p:cNvPr>
          <p:cNvCxnSpPr/>
          <p:nvPr/>
        </p:nvCxnSpPr>
        <p:spPr>
          <a:xfrm flipH="1">
            <a:off x="11226545" y="1878632"/>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A2846CC-C36F-8C45-FE11-00DB3063CDB3}"/>
              </a:ext>
            </a:extLst>
          </p:cNvPr>
          <p:cNvCxnSpPr/>
          <p:nvPr/>
        </p:nvCxnSpPr>
        <p:spPr>
          <a:xfrm flipH="1">
            <a:off x="11297521" y="3797839"/>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27E89BD-C6F9-8E4D-B5F8-BFDB4FBB1269}"/>
              </a:ext>
            </a:extLst>
          </p:cNvPr>
          <p:cNvCxnSpPr/>
          <p:nvPr/>
        </p:nvCxnSpPr>
        <p:spPr>
          <a:xfrm flipH="1">
            <a:off x="11297521" y="4430686"/>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0ED8F74-5BCB-85B6-617A-28826734F541}"/>
              </a:ext>
            </a:extLst>
          </p:cNvPr>
          <p:cNvCxnSpPr/>
          <p:nvPr/>
        </p:nvCxnSpPr>
        <p:spPr>
          <a:xfrm flipH="1">
            <a:off x="5932524" y="6024428"/>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62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DBFF-DAC3-51CA-2431-A8A5AA13BEC1}"/>
              </a:ext>
            </a:extLst>
          </p:cNvPr>
          <p:cNvSpPr>
            <a:spLocks noGrp="1"/>
          </p:cNvSpPr>
          <p:nvPr>
            <p:ph type="title"/>
          </p:nvPr>
        </p:nvSpPr>
        <p:spPr/>
        <p:txBody>
          <a:bodyPr/>
          <a:lstStyle/>
          <a:p>
            <a:r>
              <a:rPr lang="nl-BE" err="1"/>
              <a:t>Jupyterlab</a:t>
            </a:r>
            <a:endParaRPr lang="en-GB"/>
          </a:p>
        </p:txBody>
      </p:sp>
      <p:pic>
        <p:nvPicPr>
          <p:cNvPr id="4" name="Content Placeholder 3" descr="Graphical user interface, text, application&#10;&#10;Description automatically generated">
            <a:extLst>
              <a:ext uri="{FF2B5EF4-FFF2-40B4-BE49-F238E27FC236}">
                <a16:creationId xmlns:a16="http://schemas.microsoft.com/office/drawing/2014/main" id="{C61C45BC-AF09-24E3-2CAB-7851586D92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4559" b="26820"/>
          <a:stretch/>
        </p:blipFill>
        <p:spPr>
          <a:xfrm>
            <a:off x="838200" y="1535116"/>
            <a:ext cx="8928100" cy="4880118"/>
          </a:xfrm>
          <a:prstGeom prst="rect">
            <a:avLst/>
          </a:prstGeom>
          <a:ln>
            <a:solidFill>
              <a:srgbClr val="1B2946"/>
            </a:solidFill>
          </a:ln>
        </p:spPr>
      </p:pic>
    </p:spTree>
    <p:extLst>
      <p:ext uri="{BB962C8B-B14F-4D97-AF65-F5344CB8AC3E}">
        <p14:creationId xmlns:p14="http://schemas.microsoft.com/office/powerpoint/2010/main" val="235421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B6FA-AF3F-6D11-33C3-D3C75CAA955D}"/>
              </a:ext>
            </a:extLst>
          </p:cNvPr>
          <p:cNvSpPr>
            <a:spLocks noGrp="1"/>
          </p:cNvSpPr>
          <p:nvPr>
            <p:ph type="title"/>
          </p:nvPr>
        </p:nvSpPr>
        <p:spPr/>
        <p:txBody>
          <a:bodyPr/>
          <a:lstStyle/>
          <a:p>
            <a:r>
              <a:rPr lang="en-US" dirty="0">
                <a:latin typeface="Corbel"/>
              </a:rPr>
              <a:t>Which part of the VSC should I use for the following processes ?</a:t>
            </a:r>
            <a:endParaRPr lang="en-US" dirty="0"/>
          </a:p>
        </p:txBody>
      </p:sp>
      <p:sp>
        <p:nvSpPr>
          <p:cNvPr id="3" name="Content Placeholder 2">
            <a:extLst>
              <a:ext uri="{FF2B5EF4-FFF2-40B4-BE49-F238E27FC236}">
                <a16:creationId xmlns:a16="http://schemas.microsoft.com/office/drawing/2014/main" id="{E921EA16-0D61-1647-56F5-D4C85304C354}"/>
              </a:ext>
            </a:extLst>
          </p:cNvPr>
          <p:cNvSpPr>
            <a:spLocks noGrp="1"/>
          </p:cNvSpPr>
          <p:nvPr>
            <p:ph idx="1"/>
          </p:nvPr>
        </p:nvSpPr>
        <p:spPr/>
        <p:txBody>
          <a:bodyPr vert="horz" lIns="91440" tIns="45720" rIns="91440" bIns="45720" rtlCol="0" anchor="t">
            <a:normAutofit/>
          </a:bodyPr>
          <a:lstStyle/>
          <a:p>
            <a:pPr marL="457200" indent="-457200">
              <a:buAutoNum type="arabicParenR"/>
            </a:pPr>
            <a:r>
              <a:rPr lang="en-US" dirty="0">
                <a:latin typeface="Corbel"/>
              </a:rPr>
              <a:t>A file conversion of a large </a:t>
            </a:r>
            <a:r>
              <a:rPr lang="en-US" dirty="0" err="1">
                <a:latin typeface="Corbel"/>
              </a:rPr>
              <a:t>lightsheet</a:t>
            </a:r>
            <a:r>
              <a:rPr lang="en-US" dirty="0">
                <a:latin typeface="Corbel"/>
              </a:rPr>
              <a:t> (100 GB) dataset to a standard format (OME-TIFFs)?</a:t>
            </a:r>
            <a:endParaRPr lang="en-US" dirty="0"/>
          </a:p>
          <a:p>
            <a:pPr marL="457200" indent="-457200">
              <a:buAutoNum type="arabicParenR"/>
            </a:pPr>
            <a:endParaRPr lang="en-US" dirty="0"/>
          </a:p>
          <a:p>
            <a:pPr marL="457200" indent="-457200">
              <a:buAutoNum type="arabicParenR"/>
            </a:pPr>
            <a:r>
              <a:rPr lang="en-US" dirty="0">
                <a:latin typeface="Corbel"/>
              </a:rPr>
              <a:t>Fiji script to do the skeletonization of a brain sample ?</a:t>
            </a:r>
          </a:p>
          <a:p>
            <a:pPr marL="457200" indent="-457200">
              <a:buAutoNum type="arabicParenR"/>
            </a:pPr>
            <a:endParaRPr lang="en-US" dirty="0"/>
          </a:p>
          <a:p>
            <a:pPr marL="457200" indent="-457200">
              <a:buAutoNum type="arabicParenR"/>
            </a:pPr>
            <a:r>
              <a:rPr lang="en-US" dirty="0">
                <a:latin typeface="Corbel"/>
              </a:rPr>
              <a:t>Denoising of an EM dataset using a notebook ?</a:t>
            </a:r>
            <a:endParaRPr lang="en-US" dirty="0"/>
          </a:p>
        </p:txBody>
      </p:sp>
    </p:spTree>
    <p:extLst>
      <p:ext uri="{BB962C8B-B14F-4D97-AF65-F5344CB8AC3E}">
        <p14:creationId xmlns:p14="http://schemas.microsoft.com/office/powerpoint/2010/main" val="1172596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EE5-01ED-4ADC-90E7-EE8DA9FE11E2}"/>
              </a:ext>
            </a:extLst>
          </p:cNvPr>
          <p:cNvSpPr>
            <a:spLocks noGrp="1"/>
          </p:cNvSpPr>
          <p:nvPr>
            <p:ph type="ctrTitle"/>
          </p:nvPr>
        </p:nvSpPr>
        <p:spPr>
          <a:xfrm>
            <a:off x="437702" y="1276473"/>
            <a:ext cx="10812684" cy="2387600"/>
          </a:xfrm>
        </p:spPr>
        <p:txBody>
          <a:bodyPr>
            <a:normAutofit/>
          </a:bodyPr>
          <a:lstStyle/>
          <a:p>
            <a:r>
              <a:rPr lang="en-GB" sz="4400">
                <a:latin typeface="Corbel"/>
              </a:rPr>
              <a:t>Session 3: </a:t>
            </a:r>
            <a:br>
              <a:rPr lang="en-GB" sz="4400">
                <a:latin typeface="Corbel"/>
              </a:rPr>
            </a:br>
            <a:r>
              <a:rPr lang="en-GB" sz="4400">
                <a:latin typeface="Corbel"/>
              </a:rPr>
              <a:t>Data transfer</a:t>
            </a:r>
            <a:endParaRPr lang="en-GB" sz="4400"/>
          </a:p>
        </p:txBody>
      </p:sp>
      <p:sp>
        <p:nvSpPr>
          <p:cNvPr id="5" name="Text Placeholder 4">
            <a:extLst>
              <a:ext uri="{FF2B5EF4-FFF2-40B4-BE49-F238E27FC236}">
                <a16:creationId xmlns:a16="http://schemas.microsoft.com/office/drawing/2014/main" id="{070C30B3-4C96-4BBC-9219-7866CA2A809C}"/>
              </a:ext>
            </a:extLst>
          </p:cNvPr>
          <p:cNvSpPr>
            <a:spLocks noGrp="1"/>
          </p:cNvSpPr>
          <p:nvPr>
            <p:ph type="body" sz="quarter" idx="14"/>
          </p:nvPr>
        </p:nvSpPr>
        <p:spPr/>
        <p:txBody>
          <a:bodyPr vert="horz" lIns="91440" tIns="45720" rIns="91440" bIns="45720" rtlCol="0" anchor="t">
            <a:normAutofit fontScale="92500" lnSpcReduction="20000"/>
          </a:bodyPr>
          <a:lstStyle/>
          <a:p>
            <a:r>
              <a:rPr lang="en-GB">
                <a:latin typeface="Corbel"/>
              </a:rPr>
              <a:t>29/05/2024, Leuven</a:t>
            </a:r>
            <a:endParaRPr lang="en-GB"/>
          </a:p>
        </p:txBody>
      </p:sp>
      <p:sp>
        <p:nvSpPr>
          <p:cNvPr id="6" name="Text Placeholder 5">
            <a:extLst>
              <a:ext uri="{FF2B5EF4-FFF2-40B4-BE49-F238E27FC236}">
                <a16:creationId xmlns:a16="http://schemas.microsoft.com/office/drawing/2014/main" id="{93A4536E-5DA4-7564-9BA3-BF255CB70846}"/>
              </a:ext>
            </a:extLst>
          </p:cNvPr>
          <p:cNvSpPr>
            <a:spLocks noGrp="1"/>
          </p:cNvSpPr>
          <p:nvPr>
            <p:ph type="body" sz="quarter" idx="13"/>
          </p:nvPr>
        </p:nvSpPr>
        <p:spPr/>
        <p:txBody>
          <a:bodyPr>
            <a:normAutofit fontScale="92500" lnSpcReduction="20000"/>
          </a:bodyPr>
          <a:lstStyle/>
          <a:p>
            <a:endParaRPr lang="en-BE"/>
          </a:p>
        </p:txBody>
      </p:sp>
    </p:spTree>
    <p:extLst>
      <p:ext uri="{BB962C8B-B14F-4D97-AF65-F5344CB8AC3E}">
        <p14:creationId xmlns:p14="http://schemas.microsoft.com/office/powerpoint/2010/main" val="139853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4D21-24FA-CEA1-DC6C-1C2A1C5CC13C}"/>
              </a:ext>
            </a:extLst>
          </p:cNvPr>
          <p:cNvSpPr>
            <a:spLocks noGrp="1"/>
          </p:cNvSpPr>
          <p:nvPr>
            <p:ph type="title"/>
          </p:nvPr>
        </p:nvSpPr>
        <p:spPr/>
        <p:txBody>
          <a:bodyPr/>
          <a:lstStyle/>
          <a:p>
            <a:r>
              <a:rPr lang="nl-BE"/>
              <a:t>How </a:t>
            </a:r>
            <a:r>
              <a:rPr lang="nl-BE" err="1"/>
              <a:t>to</a:t>
            </a:r>
            <a:r>
              <a:rPr lang="nl-BE"/>
              <a:t> log in </a:t>
            </a:r>
            <a:r>
              <a:rPr lang="nl-BE" err="1"/>
              <a:t>to</a:t>
            </a:r>
            <a:r>
              <a:rPr lang="nl-BE"/>
              <a:t> Open On </a:t>
            </a:r>
            <a:r>
              <a:rPr lang="nl-BE" err="1"/>
              <a:t>Demand</a:t>
            </a:r>
            <a:r>
              <a:rPr lang="nl-BE"/>
              <a:t> </a:t>
            </a:r>
            <a:endParaRPr lang="en-GB"/>
          </a:p>
        </p:txBody>
      </p:sp>
      <p:sp>
        <p:nvSpPr>
          <p:cNvPr id="4" name="Content Placeholder 3">
            <a:extLst>
              <a:ext uri="{FF2B5EF4-FFF2-40B4-BE49-F238E27FC236}">
                <a16:creationId xmlns:a16="http://schemas.microsoft.com/office/drawing/2014/main" id="{8B90BB32-6807-890E-3BD0-3F200FF37E87}"/>
              </a:ext>
            </a:extLst>
          </p:cNvPr>
          <p:cNvSpPr txBox="1">
            <a:spLocks noGrp="1"/>
          </p:cNvSpPr>
          <p:nvPr>
            <p:ph idx="1"/>
          </p:nvPr>
        </p:nvSpPr>
        <p:spPr>
          <a:xfrm>
            <a:off x="838200" y="1825625"/>
            <a:ext cx="10515600" cy="1346010"/>
          </a:xfrm>
          <a:prstGeom prst="rect">
            <a:avLst/>
          </a:prstGeom>
          <a:noFill/>
        </p:spPr>
        <p:txBody>
          <a:bodyPr wrap="square">
            <a:spAutoFit/>
          </a:bodyPr>
          <a:lstStyle/>
          <a:p>
            <a:r>
              <a:rPr lang="en-GB">
                <a:solidFill>
                  <a:srgbClr val="1B2946"/>
                </a:solidFill>
                <a:latin typeface="Agency FB" panose="020B0503020202020204" pitchFamily="34" charset="0"/>
                <a:hlinkClick r:id="rId3">
                  <a:extLst>
                    <a:ext uri="{A12FA001-AC4F-418D-AE19-62706E023703}">
                      <ahyp:hlinkClr xmlns:ahyp="http://schemas.microsoft.com/office/drawing/2018/hyperlinkcolor" val="tx"/>
                    </a:ext>
                  </a:extLst>
                </a:hlinkClick>
              </a:rPr>
              <a:t>https://tier1.hpc.ugent.be/</a:t>
            </a:r>
            <a:r>
              <a:rPr lang="en-GB">
                <a:solidFill>
                  <a:srgbClr val="1B2946"/>
                </a:solidFill>
                <a:latin typeface="Agency FB" panose="020B0503020202020204" pitchFamily="34" charset="0"/>
              </a:rPr>
              <a:t> </a:t>
            </a:r>
          </a:p>
          <a:p>
            <a:endParaRPr lang="en-GB">
              <a:latin typeface="Agency FB" panose="020B0503020202020204" pitchFamily="34" charset="0"/>
            </a:endParaRPr>
          </a:p>
          <a:p>
            <a:r>
              <a:rPr lang="en-GB">
                <a:latin typeface="Agency FB" panose="020B0503020202020204" pitchFamily="34" charset="0"/>
              </a:rPr>
              <a:t>Authentication through application (KUL, Microsoft)</a:t>
            </a:r>
            <a:endParaRPr lang="en-GB">
              <a:solidFill>
                <a:srgbClr val="1B2946"/>
              </a:solidFill>
              <a:latin typeface="Agency FB" panose="020B0503020202020204" pitchFamily="34" charset="0"/>
            </a:endParaRPr>
          </a:p>
        </p:txBody>
      </p:sp>
      <p:pic>
        <p:nvPicPr>
          <p:cNvPr id="6" name="Picture 5">
            <a:extLst>
              <a:ext uri="{FF2B5EF4-FFF2-40B4-BE49-F238E27FC236}">
                <a16:creationId xmlns:a16="http://schemas.microsoft.com/office/drawing/2014/main" id="{FF7C8F15-6864-ED32-9268-2043C3A80D38}"/>
              </a:ext>
            </a:extLst>
          </p:cNvPr>
          <p:cNvPicPr>
            <a:picLocks noChangeAspect="1"/>
          </p:cNvPicPr>
          <p:nvPr/>
        </p:nvPicPr>
        <p:blipFill>
          <a:blip r:embed="rId4"/>
          <a:stretch>
            <a:fillRect/>
          </a:stretch>
        </p:blipFill>
        <p:spPr>
          <a:xfrm>
            <a:off x="741642" y="1318931"/>
            <a:ext cx="10515600" cy="5349440"/>
          </a:xfrm>
          <a:prstGeom prst="rect">
            <a:avLst/>
          </a:prstGeom>
        </p:spPr>
      </p:pic>
      <p:sp>
        <p:nvSpPr>
          <p:cNvPr id="3" name="TextBox 2">
            <a:extLst>
              <a:ext uri="{FF2B5EF4-FFF2-40B4-BE49-F238E27FC236}">
                <a16:creationId xmlns:a16="http://schemas.microsoft.com/office/drawing/2014/main" id="{1B6378AC-63BA-86C8-04E1-8692E4765B64}"/>
              </a:ext>
            </a:extLst>
          </p:cNvPr>
          <p:cNvSpPr txBox="1"/>
          <p:nvPr/>
        </p:nvSpPr>
        <p:spPr>
          <a:xfrm>
            <a:off x="9001961" y="5642518"/>
            <a:ext cx="2754311" cy="369332"/>
          </a:xfrm>
          <a:prstGeom prst="rect">
            <a:avLst/>
          </a:prstGeom>
          <a:noFill/>
        </p:spPr>
        <p:txBody>
          <a:bodyPr wrap="square">
            <a:spAutoFit/>
          </a:bodyPr>
          <a:lstStyle/>
          <a:p>
            <a:r>
              <a:rPr lang="en-GB" dirty="0">
                <a:solidFill>
                  <a:srgbClr val="1B2946"/>
                </a:solidFill>
                <a:latin typeface="Agency FB" panose="020B0503020202020204" pitchFamily="34" charset="0"/>
                <a:hlinkClick r:id="rId3">
                  <a:extLst>
                    <a:ext uri="{A12FA001-AC4F-418D-AE19-62706E023703}">
                      <ahyp:hlinkClr xmlns:ahyp="http://schemas.microsoft.com/office/drawing/2018/hyperlinkcolor" val="tx"/>
                    </a:ext>
                  </a:extLst>
                </a:hlinkClick>
              </a:rPr>
              <a:t>https://tier1.hpc.ugent.be/</a:t>
            </a:r>
            <a:r>
              <a:rPr lang="en-GB" dirty="0">
                <a:solidFill>
                  <a:srgbClr val="1B2946"/>
                </a:solidFill>
                <a:latin typeface="Agency FB" panose="020B0503020202020204" pitchFamily="34" charset="0"/>
              </a:rPr>
              <a:t> </a:t>
            </a:r>
          </a:p>
        </p:txBody>
      </p:sp>
    </p:spTree>
    <p:extLst>
      <p:ext uri="{BB962C8B-B14F-4D97-AF65-F5344CB8AC3E}">
        <p14:creationId xmlns:p14="http://schemas.microsoft.com/office/powerpoint/2010/main" val="92126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BCCD-F075-1498-93D2-7EAA722E1661}"/>
              </a:ext>
            </a:extLst>
          </p:cNvPr>
          <p:cNvSpPr>
            <a:spLocks noGrp="1"/>
          </p:cNvSpPr>
          <p:nvPr>
            <p:ph type="title"/>
          </p:nvPr>
        </p:nvSpPr>
        <p:spPr/>
        <p:txBody>
          <a:bodyPr/>
          <a:lstStyle/>
          <a:p>
            <a:r>
              <a:rPr lang="en-US"/>
              <a:t>To cover in this course</a:t>
            </a:r>
            <a:endParaRPr lang="en-BE"/>
          </a:p>
        </p:txBody>
      </p:sp>
      <p:sp>
        <p:nvSpPr>
          <p:cNvPr id="3" name="Content Placeholder 2">
            <a:extLst>
              <a:ext uri="{FF2B5EF4-FFF2-40B4-BE49-F238E27FC236}">
                <a16:creationId xmlns:a16="http://schemas.microsoft.com/office/drawing/2014/main" id="{4E350FF9-961D-9F49-8B1B-EED721545592}"/>
              </a:ext>
            </a:extLst>
          </p:cNvPr>
          <p:cNvSpPr>
            <a:spLocks noGrp="1"/>
          </p:cNvSpPr>
          <p:nvPr>
            <p:ph idx="1"/>
          </p:nvPr>
        </p:nvSpPr>
        <p:spPr>
          <a:xfrm>
            <a:off x="951322" y="1825625"/>
            <a:ext cx="5496612" cy="4351338"/>
          </a:xfrm>
        </p:spPr>
        <p:txBody>
          <a:bodyPr vert="horz" lIns="91440" tIns="45720" rIns="91440" bIns="45720" rtlCol="0" anchor="t">
            <a:normAutofit/>
          </a:bodyPr>
          <a:lstStyle/>
          <a:p>
            <a:pPr marL="0" indent="0">
              <a:buNone/>
            </a:pPr>
            <a:r>
              <a:rPr lang="nl-BE" sz="2400" dirty="0">
                <a:latin typeface="Corbel"/>
              </a:rPr>
              <a:t>1. </a:t>
            </a:r>
            <a:r>
              <a:rPr lang="en-BE" sz="2400" b="1" dirty="0">
                <a:latin typeface="Corbel"/>
              </a:rPr>
              <a:t>When</a:t>
            </a:r>
            <a:r>
              <a:rPr lang="nl-BE" sz="2400" dirty="0">
                <a:latin typeface="Corbel"/>
              </a:rPr>
              <a:t> </a:t>
            </a:r>
            <a:r>
              <a:rPr lang="nl-BE" sz="2400" dirty="0" err="1">
                <a:latin typeface="Corbel"/>
              </a:rPr>
              <a:t>and</a:t>
            </a:r>
            <a:r>
              <a:rPr lang="nl-BE" sz="2400" dirty="0">
                <a:latin typeface="Corbel"/>
              </a:rPr>
              <a:t> </a:t>
            </a:r>
            <a:r>
              <a:rPr lang="nl-BE" sz="2400" b="1" dirty="0" err="1">
                <a:latin typeface="Corbel"/>
              </a:rPr>
              <a:t>what</a:t>
            </a:r>
            <a:r>
              <a:rPr lang="nl-BE" sz="2400" dirty="0">
                <a:latin typeface="Corbel"/>
              </a:rPr>
              <a:t> </a:t>
            </a:r>
            <a:r>
              <a:rPr lang="nl-BE" sz="2400" b="1" dirty="0">
                <a:latin typeface="Corbel"/>
              </a:rPr>
              <a:t>part</a:t>
            </a:r>
            <a:r>
              <a:rPr lang="nl-BE" sz="2400" dirty="0">
                <a:latin typeface="Corbel"/>
              </a:rPr>
              <a:t> of HPC </a:t>
            </a:r>
            <a:r>
              <a:rPr lang="nl-BE" sz="2400" dirty="0" err="1">
                <a:latin typeface="Corbel"/>
              </a:rPr>
              <a:t>to</a:t>
            </a:r>
            <a:r>
              <a:rPr lang="nl-BE" sz="2400" dirty="0">
                <a:latin typeface="Corbel"/>
              </a:rPr>
              <a:t> </a:t>
            </a:r>
            <a:r>
              <a:rPr lang="nl-BE" sz="2400" dirty="0" err="1">
                <a:latin typeface="Corbel"/>
              </a:rPr>
              <a:t>use</a:t>
            </a:r>
            <a:r>
              <a:rPr lang="nl-BE" sz="2400" dirty="0">
                <a:latin typeface="Corbel"/>
              </a:rPr>
              <a:t> </a:t>
            </a:r>
            <a:r>
              <a:rPr lang="nl-BE" sz="2400" dirty="0" err="1">
                <a:latin typeface="Corbel"/>
              </a:rPr>
              <a:t>for</a:t>
            </a:r>
            <a:r>
              <a:rPr lang="nl-BE" sz="2400" dirty="0">
                <a:latin typeface="Corbel"/>
              </a:rPr>
              <a:t> a </a:t>
            </a:r>
            <a:r>
              <a:rPr lang="nl-BE" sz="2400" dirty="0" err="1">
                <a:latin typeface="Corbel"/>
              </a:rPr>
              <a:t>specific</a:t>
            </a:r>
            <a:r>
              <a:rPr lang="nl-BE" sz="2400" dirty="0">
                <a:latin typeface="Corbel"/>
              </a:rPr>
              <a:t> </a:t>
            </a:r>
            <a:r>
              <a:rPr lang="nl-BE" sz="2400" dirty="0" err="1">
                <a:latin typeface="Corbel"/>
              </a:rPr>
              <a:t>task</a:t>
            </a:r>
          </a:p>
          <a:p>
            <a:endParaRPr lang="en-GB" sz="2400"/>
          </a:p>
          <a:p>
            <a:pPr marL="0" indent="0">
              <a:buNone/>
            </a:pPr>
            <a:r>
              <a:rPr lang="en-GB" sz="2400" dirty="0">
                <a:latin typeface="Corbel"/>
              </a:rPr>
              <a:t>2. </a:t>
            </a:r>
            <a:r>
              <a:rPr lang="en-GB" sz="2400" b="1" dirty="0">
                <a:latin typeface="Corbel"/>
              </a:rPr>
              <a:t>How</a:t>
            </a:r>
            <a:r>
              <a:rPr lang="en-GB" sz="2400" dirty="0">
                <a:latin typeface="Corbel"/>
              </a:rPr>
              <a:t> to use Bioimage analysis</a:t>
            </a:r>
          </a:p>
          <a:p>
            <a:pPr lvl="1"/>
            <a:r>
              <a:rPr lang="en-GB" sz="2000" dirty="0">
                <a:latin typeface="Corbel"/>
              </a:rPr>
              <a:t>Desktop (Napari)</a:t>
            </a:r>
            <a:endParaRPr lang="en-GB" sz="2000" dirty="0"/>
          </a:p>
          <a:p>
            <a:pPr lvl="1"/>
            <a:r>
              <a:rPr lang="en-GB" sz="2000" i="1" dirty="0" err="1">
                <a:latin typeface="Corbel"/>
              </a:rPr>
              <a:t>Jupyterlab</a:t>
            </a:r>
            <a:r>
              <a:rPr lang="en-GB" sz="2000" dirty="0">
                <a:latin typeface="Corbel"/>
              </a:rPr>
              <a:t> and similar</a:t>
            </a:r>
            <a:endParaRPr lang="nl-BE" sz="2000" i="1" dirty="0">
              <a:latin typeface="Corbel"/>
            </a:endParaRPr>
          </a:p>
          <a:p>
            <a:endParaRPr lang="en-GB" sz="2400"/>
          </a:p>
          <a:p>
            <a:pPr marL="0" indent="0">
              <a:buNone/>
            </a:pPr>
            <a:r>
              <a:rPr lang="en-GB" sz="2400" dirty="0">
                <a:latin typeface="Corbel"/>
              </a:rPr>
              <a:t>3. </a:t>
            </a:r>
            <a:r>
              <a:rPr lang="en-GB" sz="2400" b="1" dirty="0">
                <a:latin typeface="Corbel"/>
              </a:rPr>
              <a:t>Where</a:t>
            </a:r>
            <a:r>
              <a:rPr lang="en-GB" sz="2400" dirty="0">
                <a:latin typeface="Corbel"/>
              </a:rPr>
              <a:t> to find additional resources for reproducible analysis/training</a:t>
            </a:r>
            <a:endParaRPr lang="nl-BE" sz="2400" dirty="0">
              <a:latin typeface="Corbel"/>
            </a:endParaRPr>
          </a:p>
        </p:txBody>
      </p:sp>
      <p:grpSp>
        <p:nvGrpSpPr>
          <p:cNvPr id="7" name="Group 6">
            <a:extLst>
              <a:ext uri="{FF2B5EF4-FFF2-40B4-BE49-F238E27FC236}">
                <a16:creationId xmlns:a16="http://schemas.microsoft.com/office/drawing/2014/main" id="{2A5E273B-DAAB-F470-AA59-098A6CD9B878}"/>
              </a:ext>
            </a:extLst>
          </p:cNvPr>
          <p:cNvGrpSpPr/>
          <p:nvPr/>
        </p:nvGrpSpPr>
        <p:grpSpPr>
          <a:xfrm>
            <a:off x="6740165" y="2923493"/>
            <a:ext cx="5291579" cy="3781321"/>
            <a:chOff x="6740165" y="2923493"/>
            <a:chExt cx="5291579" cy="3781321"/>
          </a:xfrm>
        </p:grpSpPr>
        <p:pic>
          <p:nvPicPr>
            <p:cNvPr id="5" name="Picture 4" descr="A person sitting at a computer&#10;&#10;Description automatically generated">
              <a:extLst>
                <a:ext uri="{FF2B5EF4-FFF2-40B4-BE49-F238E27FC236}">
                  <a16:creationId xmlns:a16="http://schemas.microsoft.com/office/drawing/2014/main" id="{20110890-C408-63F7-054B-E324D0395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40165" y="2923493"/>
              <a:ext cx="5291579" cy="3781321"/>
            </a:xfrm>
            <a:prstGeom prst="rect">
              <a:avLst/>
            </a:prstGeom>
          </p:spPr>
        </p:pic>
        <p:sp>
          <p:nvSpPr>
            <p:cNvPr id="6" name="TextBox 5">
              <a:extLst>
                <a:ext uri="{FF2B5EF4-FFF2-40B4-BE49-F238E27FC236}">
                  <a16:creationId xmlns:a16="http://schemas.microsoft.com/office/drawing/2014/main" id="{31A885BA-DB1C-1093-1D51-BBB7D2B33BF6}"/>
                </a:ext>
              </a:extLst>
            </p:cNvPr>
            <p:cNvSpPr txBox="1"/>
            <p:nvPr/>
          </p:nvSpPr>
          <p:spPr>
            <a:xfrm>
              <a:off x="10007600" y="6443204"/>
              <a:ext cx="1702710" cy="261610"/>
            </a:xfrm>
            <a:prstGeom prst="rect">
              <a:avLst/>
            </a:prstGeom>
            <a:noFill/>
          </p:spPr>
          <p:txBody>
            <a:bodyPr wrap="none" rtlCol="0">
              <a:spAutoFit/>
            </a:bodyPr>
            <a:lstStyle/>
            <a:p>
              <a:r>
                <a:rPr lang="en-US" sz="1100" b="0" i="0" u="none" strike="noStrike">
                  <a:solidFill>
                    <a:srgbClr val="4A5A7E"/>
                  </a:solidFill>
                  <a:effectLst/>
                  <a:latin typeface="__Inter_9da747"/>
                </a:rPr>
                <a:t>by @pch.vector on </a:t>
              </a:r>
              <a:r>
                <a:rPr lang="en-US" sz="1100" b="0" i="0" u="none" strike="noStrike" err="1">
                  <a:solidFill>
                    <a:srgbClr val="4A5A7E"/>
                  </a:solidFill>
                  <a:effectLst/>
                  <a:latin typeface="__Inter_9da747"/>
                </a:rPr>
                <a:t>freepik</a:t>
              </a:r>
              <a:endParaRPr lang="en-BE" sz="1100">
                <a:solidFill>
                  <a:srgbClr val="4A5A7E"/>
                </a:solidFill>
              </a:endParaRPr>
            </a:p>
          </p:txBody>
        </p:sp>
      </p:grpSp>
    </p:spTree>
    <p:extLst>
      <p:ext uri="{BB962C8B-B14F-4D97-AF65-F5344CB8AC3E}">
        <p14:creationId xmlns:p14="http://schemas.microsoft.com/office/powerpoint/2010/main" val="1820139979"/>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F3D8-AB74-01F0-9870-5B84F6A138B3}"/>
              </a:ext>
            </a:extLst>
          </p:cNvPr>
          <p:cNvSpPr>
            <a:spLocks noGrp="1"/>
          </p:cNvSpPr>
          <p:nvPr>
            <p:ph type="title"/>
          </p:nvPr>
        </p:nvSpPr>
        <p:spPr/>
        <p:txBody>
          <a:bodyPr/>
          <a:lstStyle/>
          <a:p>
            <a:r>
              <a:rPr lang="nl-BE"/>
              <a:t>How </a:t>
            </a:r>
            <a:r>
              <a:rPr lang="nl-BE" err="1"/>
              <a:t>to</a:t>
            </a:r>
            <a:r>
              <a:rPr lang="nl-BE"/>
              <a:t> start BAND on </a:t>
            </a:r>
            <a:r>
              <a:rPr lang="nl-BE" err="1"/>
              <a:t>the</a:t>
            </a:r>
            <a:r>
              <a:rPr lang="nl-BE"/>
              <a:t> VSC</a:t>
            </a:r>
            <a:endParaRPr lang="en-GB"/>
          </a:p>
        </p:txBody>
      </p:sp>
      <p:pic>
        <p:nvPicPr>
          <p:cNvPr id="5" name="Picture 4">
            <a:extLst>
              <a:ext uri="{FF2B5EF4-FFF2-40B4-BE49-F238E27FC236}">
                <a16:creationId xmlns:a16="http://schemas.microsoft.com/office/drawing/2014/main" id="{F39617FB-522F-9B41-D290-1D399D16B3B6}"/>
              </a:ext>
            </a:extLst>
          </p:cNvPr>
          <p:cNvPicPr>
            <a:picLocks noChangeAspect="1"/>
          </p:cNvPicPr>
          <p:nvPr/>
        </p:nvPicPr>
        <p:blipFill rotWithShape="1">
          <a:blip r:embed="rId3"/>
          <a:srcRect b="24571"/>
          <a:stretch/>
        </p:blipFill>
        <p:spPr>
          <a:xfrm>
            <a:off x="693499" y="1561885"/>
            <a:ext cx="4849462" cy="5184460"/>
          </a:xfrm>
          <a:prstGeom prst="rect">
            <a:avLst/>
          </a:prstGeom>
        </p:spPr>
      </p:pic>
      <p:pic>
        <p:nvPicPr>
          <p:cNvPr id="14" name="Picture 13">
            <a:extLst>
              <a:ext uri="{FF2B5EF4-FFF2-40B4-BE49-F238E27FC236}">
                <a16:creationId xmlns:a16="http://schemas.microsoft.com/office/drawing/2014/main" id="{B1675791-AF63-7921-E665-302EE3DE8EB7}"/>
              </a:ext>
            </a:extLst>
          </p:cNvPr>
          <p:cNvPicPr>
            <a:picLocks noChangeAspect="1"/>
          </p:cNvPicPr>
          <p:nvPr/>
        </p:nvPicPr>
        <p:blipFill>
          <a:blip r:embed="rId4"/>
          <a:stretch>
            <a:fillRect/>
          </a:stretch>
        </p:blipFill>
        <p:spPr>
          <a:xfrm>
            <a:off x="5799448" y="1859965"/>
            <a:ext cx="5297864" cy="4801841"/>
          </a:xfrm>
          <a:prstGeom prst="rect">
            <a:avLst/>
          </a:prstGeom>
        </p:spPr>
      </p:pic>
      <p:sp>
        <p:nvSpPr>
          <p:cNvPr id="12" name="TextBox 11">
            <a:extLst>
              <a:ext uri="{FF2B5EF4-FFF2-40B4-BE49-F238E27FC236}">
                <a16:creationId xmlns:a16="http://schemas.microsoft.com/office/drawing/2014/main" id="{E0EF6454-A724-04DA-A54D-55CCF8FEF050}"/>
              </a:ext>
            </a:extLst>
          </p:cNvPr>
          <p:cNvSpPr txBox="1"/>
          <p:nvPr/>
        </p:nvSpPr>
        <p:spPr>
          <a:xfrm>
            <a:off x="6096000" y="2858065"/>
            <a:ext cx="992003" cy="307777"/>
          </a:xfrm>
          <a:prstGeom prst="rect">
            <a:avLst/>
          </a:prstGeom>
          <a:solidFill>
            <a:schemeClr val="bg1"/>
          </a:solidFill>
        </p:spPr>
        <p:txBody>
          <a:bodyPr wrap="none" rtlCol="0">
            <a:spAutoFit/>
          </a:bodyPr>
          <a:lstStyle/>
          <a:p>
            <a:r>
              <a:rPr lang="nl-BE" sz="1400" err="1"/>
              <a:t>VIBtraining</a:t>
            </a:r>
            <a:endParaRPr lang="en-GB" sz="1400"/>
          </a:p>
        </p:txBody>
      </p:sp>
      <p:cxnSp>
        <p:nvCxnSpPr>
          <p:cNvPr id="16" name="Straight Arrow Connector 15">
            <a:extLst>
              <a:ext uri="{FF2B5EF4-FFF2-40B4-BE49-F238E27FC236}">
                <a16:creationId xmlns:a16="http://schemas.microsoft.com/office/drawing/2014/main" id="{8801CEAA-CE19-754A-6D7E-A84B9016523C}"/>
              </a:ext>
            </a:extLst>
          </p:cNvPr>
          <p:cNvCxnSpPr/>
          <p:nvPr/>
        </p:nvCxnSpPr>
        <p:spPr>
          <a:xfrm flipH="1">
            <a:off x="10899349" y="3011953"/>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0B67C3-D5A1-6B00-6E76-CFD8F68ED667}"/>
              </a:ext>
            </a:extLst>
          </p:cNvPr>
          <p:cNvCxnSpPr/>
          <p:nvPr/>
        </p:nvCxnSpPr>
        <p:spPr>
          <a:xfrm flipH="1">
            <a:off x="10907596" y="2297087"/>
            <a:ext cx="556181" cy="0"/>
          </a:xfrm>
          <a:prstGeom prst="straightConnector1">
            <a:avLst/>
          </a:prstGeom>
          <a:ln w="57150">
            <a:solidFill>
              <a:srgbClr val="ED67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776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F268856-148C-DE66-8371-A30AED3F007F}"/>
              </a:ext>
            </a:extLst>
          </p:cNvPr>
          <p:cNvSpPr/>
          <p:nvPr/>
        </p:nvSpPr>
        <p:spPr>
          <a:xfrm>
            <a:off x="3074760" y="4388358"/>
            <a:ext cx="3722916"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Rounded Corners 4">
            <a:extLst>
              <a:ext uri="{FF2B5EF4-FFF2-40B4-BE49-F238E27FC236}">
                <a16:creationId xmlns:a16="http://schemas.microsoft.com/office/drawing/2014/main" id="{6C8B9FBB-4CBA-6047-BE08-C982F8C31145}"/>
              </a:ext>
            </a:extLst>
          </p:cNvPr>
          <p:cNvSpPr/>
          <p:nvPr/>
        </p:nvSpPr>
        <p:spPr>
          <a:xfrm>
            <a:off x="3157310" y="2718708"/>
            <a:ext cx="3557816"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ectangle: Rounded Corners 3">
            <a:extLst>
              <a:ext uri="{FF2B5EF4-FFF2-40B4-BE49-F238E27FC236}">
                <a16:creationId xmlns:a16="http://schemas.microsoft.com/office/drawing/2014/main" id="{9BA8DD28-0DA0-6098-608A-8B2DBC2F2710}"/>
              </a:ext>
            </a:extLst>
          </p:cNvPr>
          <p:cNvSpPr/>
          <p:nvPr/>
        </p:nvSpPr>
        <p:spPr>
          <a:xfrm>
            <a:off x="3157310" y="2271487"/>
            <a:ext cx="2090058"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5715E66C-A150-F4B9-222E-681DD571F140}"/>
              </a:ext>
            </a:extLst>
          </p:cNvPr>
          <p:cNvSpPr>
            <a:spLocks noGrp="1"/>
          </p:cNvSpPr>
          <p:nvPr>
            <p:ph type="title"/>
          </p:nvPr>
        </p:nvSpPr>
        <p:spPr/>
        <p:txBody>
          <a:bodyPr/>
          <a:lstStyle/>
          <a:p>
            <a:pPr marL="0" indent="0">
              <a:buNone/>
            </a:pPr>
            <a:r>
              <a:rPr lang="nl-BE"/>
              <a:t>A lot of software is installed on VSC</a:t>
            </a:r>
          </a:p>
        </p:txBody>
      </p:sp>
      <p:sp>
        <p:nvSpPr>
          <p:cNvPr id="6" name="Rectangle: Rounded Corners 5">
            <a:extLst>
              <a:ext uri="{FF2B5EF4-FFF2-40B4-BE49-F238E27FC236}">
                <a16:creationId xmlns:a16="http://schemas.microsoft.com/office/drawing/2014/main" id="{7EE09005-34BA-3AE4-7373-992B0BB525D4}"/>
              </a:ext>
            </a:extLst>
          </p:cNvPr>
          <p:cNvSpPr/>
          <p:nvPr/>
        </p:nvSpPr>
        <p:spPr>
          <a:xfrm>
            <a:off x="3106507" y="3553533"/>
            <a:ext cx="3389540"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Rounded Corners 6">
            <a:extLst>
              <a:ext uri="{FF2B5EF4-FFF2-40B4-BE49-F238E27FC236}">
                <a16:creationId xmlns:a16="http://schemas.microsoft.com/office/drawing/2014/main" id="{97045D9B-9C24-2C07-3C2A-E7B91A77DAB3}"/>
              </a:ext>
            </a:extLst>
          </p:cNvPr>
          <p:cNvSpPr/>
          <p:nvPr/>
        </p:nvSpPr>
        <p:spPr>
          <a:xfrm>
            <a:off x="3106507" y="4011376"/>
            <a:ext cx="3722916"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Rounded Corners 7">
            <a:extLst>
              <a:ext uri="{FF2B5EF4-FFF2-40B4-BE49-F238E27FC236}">
                <a16:creationId xmlns:a16="http://schemas.microsoft.com/office/drawing/2014/main" id="{9CCB6720-D63E-46B7-6069-601945466FEA}"/>
              </a:ext>
            </a:extLst>
          </p:cNvPr>
          <p:cNvSpPr/>
          <p:nvPr/>
        </p:nvSpPr>
        <p:spPr>
          <a:xfrm>
            <a:off x="3074760" y="5104546"/>
            <a:ext cx="1617892"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Rounded Corners 8">
            <a:extLst>
              <a:ext uri="{FF2B5EF4-FFF2-40B4-BE49-F238E27FC236}">
                <a16:creationId xmlns:a16="http://schemas.microsoft.com/office/drawing/2014/main" id="{2A710EED-9A5F-17B4-63AF-CA88443D2300}"/>
              </a:ext>
            </a:extLst>
          </p:cNvPr>
          <p:cNvSpPr/>
          <p:nvPr/>
        </p:nvSpPr>
        <p:spPr>
          <a:xfrm>
            <a:off x="3086857" y="6048392"/>
            <a:ext cx="1922693"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1" name="Graphic 10" descr="Bug under magnifying glass with solid fill">
            <a:extLst>
              <a:ext uri="{FF2B5EF4-FFF2-40B4-BE49-F238E27FC236}">
                <a16:creationId xmlns:a16="http://schemas.microsoft.com/office/drawing/2014/main" id="{81178FFA-21DD-AED5-22BB-C5AD94434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flipH="1" flipV="1">
            <a:off x="1546819" y="2280879"/>
            <a:ext cx="678716" cy="678717"/>
          </a:xfrm>
          <a:prstGeom prst="rect">
            <a:avLst/>
          </a:prstGeom>
        </p:spPr>
      </p:pic>
      <p:sp>
        <p:nvSpPr>
          <p:cNvPr id="3" name="Content Placeholder 2">
            <a:extLst>
              <a:ext uri="{FF2B5EF4-FFF2-40B4-BE49-F238E27FC236}">
                <a16:creationId xmlns:a16="http://schemas.microsoft.com/office/drawing/2014/main" id="{857DD9CE-F7E1-9F98-B9C5-AE12727711A3}"/>
              </a:ext>
            </a:extLst>
          </p:cNvPr>
          <p:cNvSpPr>
            <a:spLocks noGrp="1"/>
          </p:cNvSpPr>
          <p:nvPr>
            <p:ph idx="1"/>
          </p:nvPr>
        </p:nvSpPr>
        <p:spPr>
          <a:xfrm>
            <a:off x="2264252" y="1393099"/>
            <a:ext cx="5867399" cy="5181600"/>
          </a:xfrm>
        </p:spPr>
        <p:txBody>
          <a:bodyPr>
            <a:normAutofit lnSpcReduction="10000"/>
          </a:bodyPr>
          <a:lstStyle/>
          <a:p>
            <a:pPr marL="0" indent="0">
              <a:buNone/>
            </a:pPr>
            <a:endParaRPr lang="nl-BE" dirty="0"/>
          </a:p>
          <a:p>
            <a:r>
              <a:rPr lang="nl-BE" sz="2200" dirty="0"/>
              <a:t>How </a:t>
            </a:r>
            <a:r>
              <a:rPr lang="nl-BE" sz="2200" dirty="0" err="1"/>
              <a:t>to</a:t>
            </a:r>
            <a:r>
              <a:rPr lang="nl-BE" sz="2200" dirty="0"/>
              <a:t> </a:t>
            </a:r>
            <a:r>
              <a:rPr lang="nl-BE" sz="2200" dirty="0" err="1"/>
              <a:t>find</a:t>
            </a:r>
            <a:r>
              <a:rPr lang="nl-BE" sz="2200" dirty="0"/>
              <a:t> software:</a:t>
            </a:r>
          </a:p>
          <a:p>
            <a:pPr marL="0" indent="0">
              <a:lnSpc>
                <a:spcPct val="120000"/>
              </a:lnSpc>
              <a:buNone/>
            </a:pPr>
            <a:r>
              <a:rPr lang="nl-BE" sz="1800" b="1" dirty="0"/>
              <a:t>	$ module av </a:t>
            </a:r>
          </a:p>
          <a:p>
            <a:pPr marL="0" indent="0">
              <a:lnSpc>
                <a:spcPct val="120000"/>
              </a:lnSpc>
              <a:buNone/>
            </a:pPr>
            <a:r>
              <a:rPr lang="nl-BE" sz="1800" b="1" dirty="0"/>
              <a:t>	$ module spider &lt;</a:t>
            </a:r>
            <a:r>
              <a:rPr lang="nl-BE" sz="1800" b="1" dirty="0" err="1"/>
              <a:t>software_name</a:t>
            </a:r>
            <a:r>
              <a:rPr lang="nl-BE" sz="1800" b="1" dirty="0"/>
              <a:t>&gt;</a:t>
            </a:r>
          </a:p>
          <a:p>
            <a:r>
              <a:rPr lang="nl-BE" sz="2200" dirty="0"/>
              <a:t>How </a:t>
            </a:r>
            <a:r>
              <a:rPr lang="nl-BE" sz="2200" dirty="0" err="1"/>
              <a:t>to</a:t>
            </a:r>
            <a:r>
              <a:rPr lang="nl-BE" sz="2200" dirty="0"/>
              <a:t> (</a:t>
            </a:r>
            <a:r>
              <a:rPr lang="nl-BE" sz="2200" dirty="0" err="1"/>
              <a:t>un</a:t>
            </a:r>
            <a:r>
              <a:rPr lang="nl-BE" sz="2200" dirty="0"/>
              <a:t>)load a software:</a:t>
            </a:r>
          </a:p>
          <a:p>
            <a:pPr marL="0" indent="0">
              <a:lnSpc>
                <a:spcPct val="120000"/>
              </a:lnSpc>
              <a:buNone/>
            </a:pPr>
            <a:r>
              <a:rPr lang="nl-BE" sz="1800" dirty="0"/>
              <a:t>	</a:t>
            </a:r>
            <a:r>
              <a:rPr lang="nl-BE" sz="1800" b="1" dirty="0"/>
              <a:t>$ module load &lt;</a:t>
            </a:r>
            <a:r>
              <a:rPr lang="nl-BE" sz="1800" b="1" dirty="0" err="1"/>
              <a:t>software_name</a:t>
            </a:r>
            <a:r>
              <a:rPr lang="nl-BE" sz="1800" b="1" dirty="0"/>
              <a:t>&gt;</a:t>
            </a:r>
          </a:p>
          <a:p>
            <a:pPr marL="0" indent="0">
              <a:lnSpc>
                <a:spcPct val="120000"/>
              </a:lnSpc>
              <a:buNone/>
            </a:pPr>
            <a:r>
              <a:rPr lang="nl-BE" sz="1800" b="1" dirty="0"/>
              <a:t>	$ module </a:t>
            </a:r>
            <a:r>
              <a:rPr lang="nl-BE" sz="1800" b="1" dirty="0" err="1"/>
              <a:t>unload</a:t>
            </a:r>
            <a:r>
              <a:rPr lang="nl-BE" sz="1800" b="1" dirty="0"/>
              <a:t> &lt;</a:t>
            </a:r>
            <a:r>
              <a:rPr lang="nl-BE" sz="1800" b="1" dirty="0" err="1"/>
              <a:t>software_name</a:t>
            </a:r>
            <a:r>
              <a:rPr lang="nl-BE" sz="1800" b="1" dirty="0"/>
              <a:t>&gt;</a:t>
            </a:r>
          </a:p>
          <a:p>
            <a:pPr marL="0" indent="0">
              <a:lnSpc>
                <a:spcPct val="120000"/>
              </a:lnSpc>
              <a:buNone/>
            </a:pPr>
            <a:r>
              <a:rPr lang="nl-BE" sz="1800" b="1" dirty="0"/>
              <a:t>	$ module purge</a:t>
            </a:r>
          </a:p>
          <a:p>
            <a:r>
              <a:rPr lang="nl-BE" sz="2200" dirty="0"/>
              <a:t>Check </a:t>
            </a:r>
            <a:r>
              <a:rPr lang="nl-BE" sz="2200" dirty="0" err="1"/>
              <a:t>which</a:t>
            </a:r>
            <a:r>
              <a:rPr lang="nl-BE" sz="2200" dirty="0"/>
              <a:t> module is </a:t>
            </a:r>
            <a:r>
              <a:rPr lang="nl-BE" sz="2200" dirty="0" err="1"/>
              <a:t>loaded</a:t>
            </a:r>
            <a:r>
              <a:rPr lang="nl-BE" sz="2200" dirty="0"/>
              <a:t>: </a:t>
            </a:r>
          </a:p>
          <a:p>
            <a:pPr marL="0" indent="0">
              <a:buNone/>
            </a:pPr>
            <a:r>
              <a:rPr lang="nl-BE" sz="1800" b="1" dirty="0"/>
              <a:t>	$ module list</a:t>
            </a:r>
            <a:br>
              <a:rPr lang="nl-BE" sz="1800" b="1" dirty="0"/>
            </a:br>
            <a:endParaRPr lang="nl-BE" sz="1800" b="1" dirty="0"/>
          </a:p>
          <a:p>
            <a:r>
              <a:rPr lang="nl-BE" sz="2200" dirty="0"/>
              <a:t>How </a:t>
            </a:r>
            <a:r>
              <a:rPr lang="nl-BE" sz="2200" dirty="0" err="1"/>
              <a:t>to</a:t>
            </a:r>
            <a:r>
              <a:rPr lang="nl-BE" sz="2200" dirty="0"/>
              <a:t> swap a module: </a:t>
            </a:r>
          </a:p>
          <a:p>
            <a:pPr marL="0" indent="0">
              <a:buNone/>
            </a:pPr>
            <a:r>
              <a:rPr lang="nl-BE" sz="2000" b="1" dirty="0"/>
              <a:t>	</a:t>
            </a:r>
            <a:r>
              <a:rPr lang="nl-BE" sz="1800" b="1" dirty="0"/>
              <a:t>$ module swap </a:t>
            </a:r>
            <a:r>
              <a:rPr lang="nl-BE" sz="1800" dirty="0"/>
              <a:t>…</a:t>
            </a:r>
          </a:p>
        </p:txBody>
      </p:sp>
      <p:pic>
        <p:nvPicPr>
          <p:cNvPr id="13" name="Graphic 12" descr="Download with solid fill">
            <a:extLst>
              <a:ext uri="{FF2B5EF4-FFF2-40B4-BE49-F238E27FC236}">
                <a16:creationId xmlns:a16="http://schemas.microsoft.com/office/drawing/2014/main" id="{EAAB2525-FE88-AE52-9771-87FDF99BB6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3027" y="3644542"/>
            <a:ext cx="678715" cy="678715"/>
          </a:xfrm>
          <a:prstGeom prst="rect">
            <a:avLst/>
          </a:prstGeom>
        </p:spPr>
      </p:pic>
      <p:pic>
        <p:nvPicPr>
          <p:cNvPr id="17" name="Graphic 16" descr="Toggle with solid fill">
            <a:extLst>
              <a:ext uri="{FF2B5EF4-FFF2-40B4-BE49-F238E27FC236}">
                <a16:creationId xmlns:a16="http://schemas.microsoft.com/office/drawing/2014/main" id="{6D33E51D-F19D-73B3-B149-A8CF2FB54E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3028" y="5842785"/>
            <a:ext cx="678715" cy="678715"/>
          </a:xfrm>
          <a:prstGeom prst="rect">
            <a:avLst/>
          </a:prstGeom>
        </p:spPr>
      </p:pic>
      <p:pic>
        <p:nvPicPr>
          <p:cNvPr id="21" name="Graphic 20" descr="Checklist with solid fill">
            <a:extLst>
              <a:ext uri="{FF2B5EF4-FFF2-40B4-BE49-F238E27FC236}">
                <a16:creationId xmlns:a16="http://schemas.microsoft.com/office/drawing/2014/main" id="{E7CE7EF4-F977-8DA5-F51D-22056BE6CD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53029" y="4829766"/>
            <a:ext cx="678715" cy="678715"/>
          </a:xfrm>
          <a:prstGeom prst="rect">
            <a:avLst/>
          </a:prstGeom>
        </p:spPr>
      </p:pic>
    </p:spTree>
    <p:extLst>
      <p:ext uri="{BB962C8B-B14F-4D97-AF65-F5344CB8AC3E}">
        <p14:creationId xmlns:p14="http://schemas.microsoft.com/office/powerpoint/2010/main" val="4153314238"/>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295467-6500-C731-65F6-D906D29A185C}"/>
              </a:ext>
            </a:extLst>
          </p:cNvPr>
          <p:cNvSpPr/>
          <p:nvPr/>
        </p:nvSpPr>
        <p:spPr>
          <a:xfrm>
            <a:off x="4232132" y="4594887"/>
            <a:ext cx="2090058"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Rounded Corners 5">
            <a:extLst>
              <a:ext uri="{FF2B5EF4-FFF2-40B4-BE49-F238E27FC236}">
                <a16:creationId xmlns:a16="http://schemas.microsoft.com/office/drawing/2014/main" id="{ED0A3A9D-F90D-4271-1A32-5417BBC1FDA8}"/>
              </a:ext>
            </a:extLst>
          </p:cNvPr>
          <p:cNvSpPr/>
          <p:nvPr/>
        </p:nvSpPr>
        <p:spPr>
          <a:xfrm>
            <a:off x="4758203" y="3721823"/>
            <a:ext cx="2090058"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Rounded Corners 4">
            <a:extLst>
              <a:ext uri="{FF2B5EF4-FFF2-40B4-BE49-F238E27FC236}">
                <a16:creationId xmlns:a16="http://schemas.microsoft.com/office/drawing/2014/main" id="{27423E15-4CA0-3E6F-171B-CB65AD9FD386}"/>
              </a:ext>
            </a:extLst>
          </p:cNvPr>
          <p:cNvSpPr/>
          <p:nvPr/>
        </p:nvSpPr>
        <p:spPr>
          <a:xfrm>
            <a:off x="3061058" y="2752750"/>
            <a:ext cx="2090058"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ectangle: Rounded Corners 3">
            <a:extLst>
              <a:ext uri="{FF2B5EF4-FFF2-40B4-BE49-F238E27FC236}">
                <a16:creationId xmlns:a16="http://schemas.microsoft.com/office/drawing/2014/main" id="{57840CDF-4381-87CE-3D4A-06BBF691DC17}"/>
              </a:ext>
            </a:extLst>
          </p:cNvPr>
          <p:cNvSpPr/>
          <p:nvPr/>
        </p:nvSpPr>
        <p:spPr>
          <a:xfrm>
            <a:off x="3061058" y="1894497"/>
            <a:ext cx="2090058" cy="3483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501372D1-08A9-F180-9206-C89A08C0824B}"/>
              </a:ext>
            </a:extLst>
          </p:cNvPr>
          <p:cNvSpPr>
            <a:spLocks noGrp="1"/>
          </p:cNvSpPr>
          <p:nvPr>
            <p:ph type="title"/>
          </p:nvPr>
        </p:nvSpPr>
        <p:spPr/>
        <p:txBody>
          <a:bodyPr/>
          <a:lstStyle/>
          <a:p>
            <a:r>
              <a:rPr lang="nl-BE" dirty="0" err="1"/>
              <a:t>Some</a:t>
            </a:r>
            <a:r>
              <a:rPr lang="nl-BE" dirty="0"/>
              <a:t> </a:t>
            </a:r>
            <a:r>
              <a:rPr lang="nl-BE" dirty="0" err="1"/>
              <a:t>useful</a:t>
            </a:r>
            <a:r>
              <a:rPr lang="nl-BE" dirty="0"/>
              <a:t> </a:t>
            </a:r>
            <a:r>
              <a:rPr lang="nl-BE" dirty="0" err="1"/>
              <a:t>command</a:t>
            </a:r>
            <a:endParaRPr lang="en-GB" dirty="0"/>
          </a:p>
        </p:txBody>
      </p:sp>
      <p:sp>
        <p:nvSpPr>
          <p:cNvPr id="3" name="Content Placeholder 2">
            <a:extLst>
              <a:ext uri="{FF2B5EF4-FFF2-40B4-BE49-F238E27FC236}">
                <a16:creationId xmlns:a16="http://schemas.microsoft.com/office/drawing/2014/main" id="{A5615BA6-1C1A-3E54-B71B-B4EE95637005}"/>
              </a:ext>
            </a:extLst>
          </p:cNvPr>
          <p:cNvSpPr>
            <a:spLocks noGrp="1"/>
          </p:cNvSpPr>
          <p:nvPr>
            <p:ph idx="1"/>
          </p:nvPr>
        </p:nvSpPr>
        <p:spPr>
          <a:xfrm>
            <a:off x="838200" y="1827624"/>
            <a:ext cx="10515600" cy="4351338"/>
          </a:xfrm>
        </p:spPr>
        <p:txBody>
          <a:bodyPr/>
          <a:lstStyle/>
          <a:p>
            <a:r>
              <a:rPr lang="nl-BE" dirty="0" err="1"/>
              <a:t>Where</a:t>
            </a:r>
            <a:r>
              <a:rPr lang="nl-BE" dirty="0"/>
              <a:t> are </a:t>
            </a:r>
            <a:r>
              <a:rPr lang="nl-BE" dirty="0" err="1"/>
              <a:t>you</a:t>
            </a:r>
            <a:r>
              <a:rPr lang="nl-BE" dirty="0"/>
              <a:t>: $</a:t>
            </a:r>
            <a:r>
              <a:rPr lang="nl-BE" dirty="0" err="1"/>
              <a:t>pwd</a:t>
            </a:r>
            <a:endParaRPr lang="nl-BE" dirty="0"/>
          </a:p>
          <a:p>
            <a:endParaRPr lang="nl-BE" dirty="0"/>
          </a:p>
          <a:p>
            <a:r>
              <a:rPr lang="nl-BE" dirty="0" err="1"/>
              <a:t>To</a:t>
            </a:r>
            <a:r>
              <a:rPr lang="nl-BE" dirty="0"/>
              <a:t> go </a:t>
            </a:r>
            <a:r>
              <a:rPr lang="nl-BE" dirty="0" err="1"/>
              <a:t>to</a:t>
            </a:r>
            <a:r>
              <a:rPr lang="nl-BE" dirty="0"/>
              <a:t> a map: $cd</a:t>
            </a:r>
          </a:p>
          <a:p>
            <a:endParaRPr lang="nl-BE" dirty="0"/>
          </a:p>
          <a:p>
            <a:r>
              <a:rPr lang="nl-BE" dirty="0" err="1"/>
              <a:t>To</a:t>
            </a:r>
            <a:r>
              <a:rPr lang="nl-BE" dirty="0"/>
              <a:t> list </a:t>
            </a:r>
            <a:r>
              <a:rPr lang="nl-BE" dirty="0" err="1"/>
              <a:t>the</a:t>
            </a:r>
            <a:r>
              <a:rPr lang="nl-BE" dirty="0"/>
              <a:t> content of a map: $</a:t>
            </a:r>
            <a:r>
              <a:rPr lang="nl-BE" dirty="0" err="1"/>
              <a:t>ls</a:t>
            </a:r>
            <a:endParaRPr lang="nl-BE" dirty="0"/>
          </a:p>
          <a:p>
            <a:endParaRPr lang="nl-BE" dirty="0"/>
          </a:p>
          <a:p>
            <a:r>
              <a:rPr lang="nl-BE" dirty="0" err="1"/>
              <a:t>To</a:t>
            </a:r>
            <a:r>
              <a:rPr lang="nl-BE" dirty="0"/>
              <a:t> make/</a:t>
            </a:r>
            <a:r>
              <a:rPr lang="nl-BE" dirty="0" err="1"/>
              <a:t>remove</a:t>
            </a:r>
            <a:r>
              <a:rPr lang="nl-BE" dirty="0"/>
              <a:t> a map: $</a:t>
            </a:r>
            <a:r>
              <a:rPr lang="nl-BE" dirty="0" err="1"/>
              <a:t>mkdir</a:t>
            </a:r>
            <a:r>
              <a:rPr lang="nl-BE" dirty="0"/>
              <a:t> / </a:t>
            </a:r>
            <a:r>
              <a:rPr lang="nl-BE" dirty="0" err="1"/>
              <a:t>rmdir</a:t>
            </a:r>
            <a:endParaRPr lang="nl-BE" dirty="0"/>
          </a:p>
          <a:p>
            <a:endParaRPr lang="nl-BE" dirty="0"/>
          </a:p>
          <a:p>
            <a:r>
              <a:rPr lang="nl-BE" dirty="0"/>
              <a:t>Check memory quota: </a:t>
            </a:r>
            <a:r>
              <a:rPr lang="nl-BE" dirty="0" err="1"/>
              <a:t>my_dodrio_quota</a:t>
            </a:r>
            <a:endParaRPr lang="nl-BE" dirty="0"/>
          </a:p>
        </p:txBody>
      </p:sp>
    </p:spTree>
    <p:extLst>
      <p:ext uri="{BB962C8B-B14F-4D97-AF65-F5344CB8AC3E}">
        <p14:creationId xmlns:p14="http://schemas.microsoft.com/office/powerpoint/2010/main" val="1251107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Block Arc 34">
            <a:extLst>
              <a:ext uri="{FF2B5EF4-FFF2-40B4-BE49-F238E27FC236}">
                <a16:creationId xmlns:a16="http://schemas.microsoft.com/office/drawing/2014/main" id="{D632D16E-EB7B-42A6-9080-A0C8827309BD}"/>
              </a:ext>
            </a:extLst>
          </p:cNvPr>
          <p:cNvSpPr/>
          <p:nvPr/>
        </p:nvSpPr>
        <p:spPr>
          <a:xfrm rot="19404706">
            <a:off x="4743433" y="2600548"/>
            <a:ext cx="661391" cy="569875"/>
          </a:xfrm>
          <a:prstGeom prst="blockArc">
            <a:avLst/>
          </a:prstGeom>
          <a:solidFill>
            <a:srgbClr val="5A2A82"/>
          </a:solidFill>
          <a:ln>
            <a:solidFill>
              <a:srgbClr val="5A2A82"/>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BE"/>
          </a:p>
        </p:txBody>
      </p:sp>
      <p:graphicFrame>
        <p:nvGraphicFramePr>
          <p:cNvPr id="8" name="Content Placeholder 7">
            <a:extLst>
              <a:ext uri="{FF2B5EF4-FFF2-40B4-BE49-F238E27FC236}">
                <a16:creationId xmlns:a16="http://schemas.microsoft.com/office/drawing/2014/main" id="{509468E3-C372-4E98-A5A1-9C82F0C8D31F}"/>
              </a:ext>
            </a:extLst>
          </p:cNvPr>
          <p:cNvGraphicFramePr>
            <a:graphicFrameLocks noGrp="1"/>
          </p:cNvGraphicFramePr>
          <p:nvPr>
            <p:ph idx="4294967295"/>
            <p:extLst>
              <p:ext uri="{D42A27DB-BD31-4B8C-83A1-F6EECF244321}">
                <p14:modId xmlns:p14="http://schemas.microsoft.com/office/powerpoint/2010/main" val="4069171222"/>
              </p:ext>
            </p:extLst>
          </p:nvPr>
        </p:nvGraphicFramePr>
        <p:xfrm>
          <a:off x="546100" y="1938338"/>
          <a:ext cx="10515600" cy="4275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013998BE-4363-485C-AD37-2D6D53D9AAF5}"/>
              </a:ext>
            </a:extLst>
          </p:cNvPr>
          <p:cNvSpPr>
            <a:spLocks noGrp="1"/>
          </p:cNvSpPr>
          <p:nvPr>
            <p:ph type="title"/>
          </p:nvPr>
        </p:nvSpPr>
        <p:spPr/>
        <p:txBody>
          <a:bodyPr/>
          <a:lstStyle/>
          <a:p>
            <a:r>
              <a:rPr lang="nl-BE" sz="3200">
                <a:latin typeface="Corbel"/>
              </a:rPr>
              <a:t>Globus enables a unified Access across disparate systems</a:t>
            </a:r>
            <a:endParaRPr lang="en-GB" sz="3200">
              <a:latin typeface="Corbel"/>
            </a:endParaRPr>
          </a:p>
        </p:txBody>
      </p:sp>
      <p:pic>
        <p:nvPicPr>
          <p:cNvPr id="9" name="Picture 2" descr="VSC Logo">
            <a:extLst>
              <a:ext uri="{FF2B5EF4-FFF2-40B4-BE49-F238E27FC236}">
                <a16:creationId xmlns:a16="http://schemas.microsoft.com/office/drawing/2014/main" id="{B0FABD82-0B54-4072-BF74-E6B4447404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2355"/>
          <a:stretch/>
        </p:blipFill>
        <p:spPr bwMode="auto">
          <a:xfrm>
            <a:off x="5337760" y="1970680"/>
            <a:ext cx="932280" cy="666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D448EC-F2BC-4125-9D67-91294FACF9C2}"/>
              </a:ext>
            </a:extLst>
          </p:cNvPr>
          <p:cNvSpPr txBox="1"/>
          <p:nvPr/>
        </p:nvSpPr>
        <p:spPr>
          <a:xfrm>
            <a:off x="2398300" y="2965455"/>
            <a:ext cx="1403927" cy="646331"/>
          </a:xfrm>
          <a:prstGeom prst="rect">
            <a:avLst/>
          </a:prstGeom>
          <a:noFill/>
        </p:spPr>
        <p:txBody>
          <a:bodyPr wrap="square" lIns="91440" tIns="45720" rIns="91440" bIns="45720" rtlCol="0" anchor="t">
            <a:spAutoFit/>
          </a:bodyPr>
          <a:lstStyle/>
          <a:p>
            <a:pPr algn="ctr"/>
            <a:r>
              <a:rPr lang="nl-BE">
                <a:solidFill>
                  <a:srgbClr val="5C2A83"/>
                </a:solidFill>
              </a:rPr>
              <a:t>HPC environment</a:t>
            </a:r>
            <a:endParaRPr lang="en-GB">
              <a:solidFill>
                <a:srgbClr val="5C2A83"/>
              </a:solidFill>
            </a:endParaRPr>
          </a:p>
        </p:txBody>
      </p:sp>
      <p:sp>
        <p:nvSpPr>
          <p:cNvPr id="11" name="TextBox 10">
            <a:extLst>
              <a:ext uri="{FF2B5EF4-FFF2-40B4-BE49-F238E27FC236}">
                <a16:creationId xmlns:a16="http://schemas.microsoft.com/office/drawing/2014/main" id="{FE8F06A4-5583-4EC5-BA66-90A401E1C53F}"/>
              </a:ext>
            </a:extLst>
          </p:cNvPr>
          <p:cNvSpPr txBox="1"/>
          <p:nvPr/>
        </p:nvSpPr>
        <p:spPr>
          <a:xfrm>
            <a:off x="2933372" y="4840742"/>
            <a:ext cx="1189428" cy="646331"/>
          </a:xfrm>
          <a:prstGeom prst="rect">
            <a:avLst/>
          </a:prstGeom>
          <a:noFill/>
        </p:spPr>
        <p:txBody>
          <a:bodyPr wrap="none" lIns="91440" tIns="45720" rIns="91440" bIns="45720" rtlCol="0" anchor="t">
            <a:spAutoFit/>
          </a:bodyPr>
          <a:lstStyle/>
          <a:p>
            <a:r>
              <a:rPr lang="nl-BE" err="1">
                <a:solidFill>
                  <a:srgbClr val="5C2A83"/>
                </a:solidFill>
              </a:rPr>
              <a:t>Archive</a:t>
            </a:r>
            <a:r>
              <a:rPr lang="nl-BE">
                <a:solidFill>
                  <a:srgbClr val="5C2A83"/>
                </a:solidFill>
              </a:rPr>
              <a:t>, </a:t>
            </a:r>
            <a:endParaRPr lang="nl-BE">
              <a:solidFill>
                <a:srgbClr val="5C2A83"/>
              </a:solidFill>
              <a:ea typeface="Calibri"/>
              <a:cs typeface="Calibri"/>
            </a:endParaRPr>
          </a:p>
          <a:p>
            <a:r>
              <a:rPr lang="nl-BE" dirty="0" err="1">
                <a:solidFill>
                  <a:srgbClr val="5C2A83"/>
                </a:solidFill>
                <a:ea typeface="Calibri"/>
                <a:cs typeface="Calibri"/>
              </a:rPr>
              <a:t>Repository</a:t>
            </a:r>
          </a:p>
        </p:txBody>
      </p:sp>
      <p:sp>
        <p:nvSpPr>
          <p:cNvPr id="12" name="TextBox 11">
            <a:extLst>
              <a:ext uri="{FF2B5EF4-FFF2-40B4-BE49-F238E27FC236}">
                <a16:creationId xmlns:a16="http://schemas.microsoft.com/office/drawing/2014/main" id="{DA376A74-B8D7-4A19-BE3A-02F73E2DF952}"/>
              </a:ext>
            </a:extLst>
          </p:cNvPr>
          <p:cNvSpPr txBox="1"/>
          <p:nvPr/>
        </p:nvSpPr>
        <p:spPr>
          <a:xfrm>
            <a:off x="7745270" y="2951622"/>
            <a:ext cx="1080657" cy="646331"/>
          </a:xfrm>
          <a:prstGeom prst="rect">
            <a:avLst/>
          </a:prstGeom>
          <a:noFill/>
        </p:spPr>
        <p:txBody>
          <a:bodyPr wrap="square" rtlCol="0">
            <a:spAutoFit/>
          </a:bodyPr>
          <a:lstStyle/>
          <a:p>
            <a:pPr algn="ctr"/>
            <a:r>
              <a:rPr lang="nl-BE">
                <a:solidFill>
                  <a:srgbClr val="5C2A83"/>
                </a:solidFill>
              </a:rPr>
              <a:t>Personal systems</a:t>
            </a:r>
            <a:endParaRPr lang="en-GB">
              <a:solidFill>
                <a:srgbClr val="5C2A83"/>
              </a:solidFill>
            </a:endParaRPr>
          </a:p>
        </p:txBody>
      </p:sp>
      <p:sp>
        <p:nvSpPr>
          <p:cNvPr id="13" name="TextBox 12">
            <a:extLst>
              <a:ext uri="{FF2B5EF4-FFF2-40B4-BE49-F238E27FC236}">
                <a16:creationId xmlns:a16="http://schemas.microsoft.com/office/drawing/2014/main" id="{89C05EBD-4476-4800-8994-41870B9269C4}"/>
              </a:ext>
            </a:extLst>
          </p:cNvPr>
          <p:cNvSpPr txBox="1"/>
          <p:nvPr/>
        </p:nvSpPr>
        <p:spPr>
          <a:xfrm>
            <a:off x="5207892" y="6212508"/>
            <a:ext cx="1226746" cy="369332"/>
          </a:xfrm>
          <a:prstGeom prst="rect">
            <a:avLst/>
          </a:prstGeom>
          <a:noFill/>
        </p:spPr>
        <p:txBody>
          <a:bodyPr wrap="none" rtlCol="0">
            <a:spAutoFit/>
          </a:bodyPr>
          <a:lstStyle/>
          <a:p>
            <a:r>
              <a:rPr lang="nl-BE">
                <a:solidFill>
                  <a:srgbClr val="5C2A83"/>
                </a:solidFill>
              </a:rPr>
              <a:t>Instrument</a:t>
            </a:r>
          </a:p>
        </p:txBody>
      </p:sp>
      <p:pic>
        <p:nvPicPr>
          <p:cNvPr id="15" name="Picture 2" descr="VSC Logo">
            <a:extLst>
              <a:ext uri="{FF2B5EF4-FFF2-40B4-BE49-F238E27FC236}">
                <a16:creationId xmlns:a16="http://schemas.microsoft.com/office/drawing/2014/main" id="{9FE15FCD-DFFD-49D6-8F39-D5F0F0D8C6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253"/>
          <a:stretch/>
        </p:blipFill>
        <p:spPr bwMode="auto">
          <a:xfrm>
            <a:off x="5186402" y="2459583"/>
            <a:ext cx="1269729" cy="536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4F9EDE4-2EE4-4F5B-8E1D-794A30B74BD5}"/>
              </a:ext>
            </a:extLst>
          </p:cNvPr>
          <p:cNvSpPr txBox="1"/>
          <p:nvPr/>
        </p:nvSpPr>
        <p:spPr>
          <a:xfrm>
            <a:off x="4846896" y="1581962"/>
            <a:ext cx="1948739" cy="369332"/>
          </a:xfrm>
          <a:prstGeom prst="rect">
            <a:avLst/>
          </a:prstGeom>
          <a:noFill/>
        </p:spPr>
        <p:txBody>
          <a:bodyPr wrap="none" rtlCol="0">
            <a:spAutoFit/>
          </a:bodyPr>
          <a:lstStyle/>
          <a:p>
            <a:r>
              <a:rPr lang="nl-BE">
                <a:solidFill>
                  <a:srgbClr val="5C2A83"/>
                </a:solidFill>
              </a:rPr>
              <a:t>Regional resources</a:t>
            </a:r>
            <a:endParaRPr lang="en-GB">
              <a:solidFill>
                <a:srgbClr val="5C2A83"/>
              </a:solidFill>
            </a:endParaRPr>
          </a:p>
        </p:txBody>
      </p:sp>
      <p:pic>
        <p:nvPicPr>
          <p:cNvPr id="18" name="Picture 17">
            <a:extLst>
              <a:ext uri="{FF2B5EF4-FFF2-40B4-BE49-F238E27FC236}">
                <a16:creationId xmlns:a16="http://schemas.microsoft.com/office/drawing/2014/main" id="{432B92B3-5C3F-4185-BDA0-FEB2BCAB93B6}"/>
              </a:ext>
            </a:extLst>
          </p:cNvPr>
          <p:cNvPicPr>
            <a:picLocks noChangeAspect="1"/>
          </p:cNvPicPr>
          <p:nvPr/>
        </p:nvPicPr>
        <p:blipFill>
          <a:blip r:embed="rId10"/>
          <a:stretch>
            <a:fillRect/>
          </a:stretch>
        </p:blipFill>
        <p:spPr>
          <a:xfrm>
            <a:off x="9638744" y="4207769"/>
            <a:ext cx="1674747" cy="581597"/>
          </a:xfrm>
          <a:prstGeom prst="rect">
            <a:avLst/>
          </a:prstGeom>
        </p:spPr>
      </p:pic>
      <p:pic>
        <p:nvPicPr>
          <p:cNvPr id="2052" name="Picture 4" descr="All images">
            <a:extLst>
              <a:ext uri="{FF2B5EF4-FFF2-40B4-BE49-F238E27FC236}">
                <a16:creationId xmlns:a16="http://schemas.microsoft.com/office/drawing/2014/main" id="{B4D9B500-051C-493F-8BE4-4655F3B42F75}"/>
              </a:ext>
            </a:extLst>
          </p:cNvPr>
          <p:cNvPicPr>
            <a:picLocks noChangeAspect="1" noChangeArrowheads="1"/>
          </p:cNvPicPr>
          <p:nvPr/>
        </p:nvPicPr>
        <p:blipFill rotWithShape="1">
          <a:blip r:embed="rId11">
            <a:clrChange>
              <a:clrFrom>
                <a:srgbClr val="FCFCFC"/>
              </a:clrFrom>
              <a:clrTo>
                <a:srgbClr val="FCFCFC">
                  <a:alpha val="0"/>
                </a:srgbClr>
              </a:clrTo>
            </a:clrChange>
            <a:extLst>
              <a:ext uri="{28A0092B-C50C-407E-A947-70E740481C1C}">
                <a14:useLocalDpi xmlns:a14="http://schemas.microsoft.com/office/drawing/2010/main" val="0"/>
              </a:ext>
            </a:extLst>
          </a:blip>
          <a:srcRect t="31049" b="31404"/>
          <a:stretch/>
        </p:blipFill>
        <p:spPr bwMode="auto">
          <a:xfrm>
            <a:off x="9760843" y="4724741"/>
            <a:ext cx="1697550" cy="44751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AE05DC9A-8EBC-6950-3D28-FF9355A9B1F3}"/>
              </a:ext>
            </a:extLst>
          </p:cNvPr>
          <p:cNvGrpSpPr/>
          <p:nvPr/>
        </p:nvGrpSpPr>
        <p:grpSpPr>
          <a:xfrm>
            <a:off x="9769143" y="5203989"/>
            <a:ext cx="2268345" cy="316969"/>
            <a:chOff x="7711702" y="5717500"/>
            <a:chExt cx="1626231" cy="280996"/>
          </a:xfrm>
        </p:grpSpPr>
        <p:pic>
          <p:nvPicPr>
            <p:cNvPr id="26" name="Picture 25" descr="A picture containing logo&#10;&#10;Description automatically generated">
              <a:extLst>
                <a:ext uri="{FF2B5EF4-FFF2-40B4-BE49-F238E27FC236}">
                  <a16:creationId xmlns:a16="http://schemas.microsoft.com/office/drawing/2014/main" id="{20E2DE81-E3F0-4735-BF8C-449DA405CD6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8874" r="19560"/>
            <a:stretch/>
          </p:blipFill>
          <p:spPr>
            <a:xfrm>
              <a:off x="7711702" y="5751773"/>
              <a:ext cx="270040" cy="246723"/>
            </a:xfrm>
            <a:prstGeom prst="rect">
              <a:avLst/>
            </a:prstGeom>
          </p:spPr>
        </p:pic>
        <p:sp>
          <p:nvSpPr>
            <p:cNvPr id="27" name="TextBox 26">
              <a:extLst>
                <a:ext uri="{FF2B5EF4-FFF2-40B4-BE49-F238E27FC236}">
                  <a16:creationId xmlns:a16="http://schemas.microsoft.com/office/drawing/2014/main" id="{AFFC8112-1627-45C7-AF51-B52544472529}"/>
                </a:ext>
              </a:extLst>
            </p:cNvPr>
            <p:cNvSpPr txBox="1"/>
            <p:nvPr/>
          </p:nvSpPr>
          <p:spPr>
            <a:xfrm>
              <a:off x="7981742" y="5717500"/>
              <a:ext cx="1356191" cy="215904"/>
            </a:xfrm>
            <a:prstGeom prst="rect">
              <a:avLst/>
            </a:prstGeom>
            <a:noFill/>
          </p:spPr>
          <p:txBody>
            <a:bodyPr wrap="square" rtlCol="0">
              <a:spAutoFit/>
            </a:bodyPr>
            <a:lstStyle/>
            <a:p>
              <a:r>
                <a:rPr lang="nl-BE">
                  <a:solidFill>
                    <a:srgbClr val="7C7C7C"/>
                  </a:solidFill>
                </a:rPr>
                <a:t>Microsoft Azure</a:t>
              </a:r>
              <a:endParaRPr lang="en-GB">
                <a:solidFill>
                  <a:srgbClr val="7C7C7C"/>
                </a:solidFill>
              </a:endParaRPr>
            </a:p>
          </p:txBody>
        </p:sp>
      </p:grpSp>
      <p:sp>
        <p:nvSpPr>
          <p:cNvPr id="30" name="TextBox 29">
            <a:extLst>
              <a:ext uri="{FF2B5EF4-FFF2-40B4-BE49-F238E27FC236}">
                <a16:creationId xmlns:a16="http://schemas.microsoft.com/office/drawing/2014/main" id="{A7DCF7BC-2E36-43B1-92BA-1C3A4B513826}"/>
              </a:ext>
            </a:extLst>
          </p:cNvPr>
          <p:cNvSpPr txBox="1"/>
          <p:nvPr/>
        </p:nvSpPr>
        <p:spPr>
          <a:xfrm>
            <a:off x="7783943" y="4481164"/>
            <a:ext cx="1356191" cy="646331"/>
          </a:xfrm>
          <a:prstGeom prst="rect">
            <a:avLst/>
          </a:prstGeom>
          <a:noFill/>
        </p:spPr>
        <p:txBody>
          <a:bodyPr wrap="square" rtlCol="0">
            <a:spAutoFit/>
          </a:bodyPr>
          <a:lstStyle/>
          <a:p>
            <a:pPr algn="ctr"/>
            <a:r>
              <a:rPr lang="nl-BE">
                <a:solidFill>
                  <a:srgbClr val="5C2A83"/>
                </a:solidFill>
              </a:rPr>
              <a:t>Public cloud storage</a:t>
            </a:r>
            <a:endParaRPr lang="en-GB">
              <a:solidFill>
                <a:srgbClr val="5C2A83"/>
              </a:solidFill>
            </a:endParaRPr>
          </a:p>
        </p:txBody>
      </p:sp>
      <p:pic>
        <p:nvPicPr>
          <p:cNvPr id="2054" name="Picture 6">
            <a:extLst>
              <a:ext uri="{FF2B5EF4-FFF2-40B4-BE49-F238E27FC236}">
                <a16:creationId xmlns:a16="http://schemas.microsoft.com/office/drawing/2014/main" id="{385699D6-F1A0-47A0-8CC0-22521D116C8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6695" t="26541" r="33671" b="28135"/>
          <a:stretch/>
        </p:blipFill>
        <p:spPr bwMode="auto">
          <a:xfrm>
            <a:off x="5391917" y="3961065"/>
            <a:ext cx="823965" cy="72010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loud Computing with solid fill">
            <a:extLst>
              <a:ext uri="{FF2B5EF4-FFF2-40B4-BE49-F238E27FC236}">
                <a16:creationId xmlns:a16="http://schemas.microsoft.com/office/drawing/2014/main" id="{D1CB106A-CCB3-DEED-03B9-3CE58CBCC2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19465" y="4383542"/>
            <a:ext cx="914400" cy="914400"/>
          </a:xfrm>
          <a:prstGeom prst="rect">
            <a:avLst/>
          </a:prstGeom>
        </p:spPr>
      </p:pic>
      <p:sp>
        <p:nvSpPr>
          <p:cNvPr id="7" name="Right Brace 6">
            <a:extLst>
              <a:ext uri="{FF2B5EF4-FFF2-40B4-BE49-F238E27FC236}">
                <a16:creationId xmlns:a16="http://schemas.microsoft.com/office/drawing/2014/main" id="{553C4E2A-1DCE-15E6-BDCD-E2C5BF579A20}"/>
              </a:ext>
            </a:extLst>
          </p:cNvPr>
          <p:cNvSpPr/>
          <p:nvPr/>
        </p:nvSpPr>
        <p:spPr>
          <a:xfrm>
            <a:off x="9139181" y="4383542"/>
            <a:ext cx="258819" cy="1013958"/>
          </a:xfrm>
          <a:prstGeom prst="rightBrace">
            <a:avLst/>
          </a:prstGeom>
          <a:ln>
            <a:solidFill>
              <a:srgbClr val="5C2A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pic>
        <p:nvPicPr>
          <p:cNvPr id="31" name="Picture 30" descr="BioImage Archive - a new home for ...">
            <a:extLst>
              <a:ext uri="{FF2B5EF4-FFF2-40B4-BE49-F238E27FC236}">
                <a16:creationId xmlns:a16="http://schemas.microsoft.com/office/drawing/2014/main" id="{996A8F8A-3754-324A-2AB4-4070D7AB54AA}"/>
              </a:ext>
            </a:extLst>
          </p:cNvPr>
          <p:cNvPicPr>
            <a:picLocks noChangeAspect="1"/>
          </p:cNvPicPr>
          <p:nvPr/>
        </p:nvPicPr>
        <p:blipFill>
          <a:blip r:embed="rId16"/>
          <a:stretch>
            <a:fillRect/>
          </a:stretch>
        </p:blipFill>
        <p:spPr>
          <a:xfrm>
            <a:off x="1658936" y="4566330"/>
            <a:ext cx="941161" cy="959305"/>
          </a:xfrm>
          <a:prstGeom prst="rect">
            <a:avLst/>
          </a:prstGeom>
        </p:spPr>
      </p:pic>
      <p:pic>
        <p:nvPicPr>
          <p:cNvPr id="32" name="Picture 31" descr="Electron Microscopy Public Image Archive">
            <a:extLst>
              <a:ext uri="{FF2B5EF4-FFF2-40B4-BE49-F238E27FC236}">
                <a16:creationId xmlns:a16="http://schemas.microsoft.com/office/drawing/2014/main" id="{C550DAAE-4784-2FED-6CD9-0EA1D95B4F2D}"/>
              </a:ext>
            </a:extLst>
          </p:cNvPr>
          <p:cNvPicPr>
            <a:picLocks noChangeAspect="1"/>
          </p:cNvPicPr>
          <p:nvPr/>
        </p:nvPicPr>
        <p:blipFill>
          <a:blip r:embed="rId17"/>
          <a:stretch>
            <a:fillRect/>
          </a:stretch>
        </p:blipFill>
        <p:spPr>
          <a:xfrm>
            <a:off x="1437141" y="5647192"/>
            <a:ext cx="1543505" cy="434976"/>
          </a:xfrm>
          <a:prstGeom prst="rect">
            <a:avLst/>
          </a:prstGeom>
        </p:spPr>
      </p:pic>
    </p:spTree>
    <p:extLst>
      <p:ext uri="{BB962C8B-B14F-4D97-AF65-F5344CB8AC3E}">
        <p14:creationId xmlns:p14="http://schemas.microsoft.com/office/powerpoint/2010/main" val="3772596989"/>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7" name="Freeform: Shape 16">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3" name="Freeform: Shape 22">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0F9EDD-3AED-D7E0-A739-5D595E995C5F}"/>
              </a:ext>
            </a:extLst>
          </p:cNvPr>
          <p:cNvSpPr>
            <a:spLocks noGrp="1"/>
          </p:cNvSpPr>
          <p:nvPr>
            <p:ph type="title"/>
          </p:nvPr>
        </p:nvSpPr>
        <p:spPr>
          <a:xfrm>
            <a:off x="804672" y="802955"/>
            <a:ext cx="5145024" cy="1454051"/>
          </a:xfrm>
        </p:spPr>
        <p:txBody>
          <a:bodyPr vert="horz" lIns="91440" tIns="45720" rIns="91440" bIns="45720" rtlCol="0" anchor="b">
            <a:normAutofit/>
          </a:bodyPr>
          <a:lstStyle/>
          <a:p>
            <a:r>
              <a:rPr lang="en-US"/>
              <a:t>Data transfer </a:t>
            </a:r>
          </a:p>
        </p:txBody>
      </p:sp>
      <p:pic>
        <p:nvPicPr>
          <p:cNvPr id="7" name="Picture 6">
            <a:extLst>
              <a:ext uri="{FF2B5EF4-FFF2-40B4-BE49-F238E27FC236}">
                <a16:creationId xmlns:a16="http://schemas.microsoft.com/office/drawing/2014/main" id="{1A39CF93-803B-87C5-DBE8-C248A0B439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95" t="26541" r="33671" b="28135"/>
          <a:stretch/>
        </p:blipFill>
        <p:spPr bwMode="auto">
          <a:xfrm>
            <a:off x="6527532" y="268595"/>
            <a:ext cx="1972014" cy="172349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D0710BA-2DE3-EBF3-F23B-4866CDC0F14F}"/>
              </a:ext>
            </a:extLst>
          </p:cNvPr>
          <p:cNvSpPr>
            <a:spLocks noGrp="1"/>
          </p:cNvSpPr>
          <p:nvPr>
            <p:ph sz="half" idx="2"/>
          </p:nvPr>
        </p:nvSpPr>
        <p:spPr>
          <a:xfrm>
            <a:off x="804672" y="2421682"/>
            <a:ext cx="4553909" cy="4042618"/>
          </a:xfrm>
        </p:spPr>
        <p:txBody>
          <a:bodyPr vert="horz" lIns="91440" tIns="45720" rIns="91440" bIns="45720" rtlCol="0" anchor="ctr">
            <a:normAutofit/>
          </a:bodyPr>
          <a:lstStyle/>
          <a:p>
            <a:r>
              <a:rPr lang="en-US" sz="2400">
                <a:solidFill>
                  <a:schemeClr val="tx2"/>
                </a:solidFill>
              </a:rPr>
              <a:t>Possibilities</a:t>
            </a:r>
            <a:br>
              <a:rPr lang="en-US" sz="2400">
                <a:solidFill>
                  <a:schemeClr val="tx2"/>
                </a:solidFill>
              </a:rPr>
            </a:br>
            <a:endParaRPr lang="en-US" sz="2400">
              <a:solidFill>
                <a:schemeClr val="tx2"/>
              </a:solidFill>
            </a:endParaRPr>
          </a:p>
          <a:p>
            <a:pPr lvl="1"/>
            <a:r>
              <a:rPr lang="en-US">
                <a:solidFill>
                  <a:schemeClr val="tx2"/>
                </a:solidFill>
              </a:rPr>
              <a:t>PC to Scratch</a:t>
            </a:r>
            <a:br>
              <a:rPr lang="en-US">
                <a:solidFill>
                  <a:schemeClr val="tx2"/>
                </a:solidFill>
              </a:rPr>
            </a:br>
            <a:endParaRPr lang="en-US">
              <a:solidFill>
                <a:schemeClr val="tx2"/>
              </a:solidFill>
            </a:endParaRPr>
          </a:p>
          <a:p>
            <a:pPr lvl="1"/>
            <a:r>
              <a:rPr lang="en-US">
                <a:solidFill>
                  <a:schemeClr val="tx2"/>
                </a:solidFill>
              </a:rPr>
              <a:t>Scratch to Data</a:t>
            </a:r>
            <a:br>
              <a:rPr lang="en-US">
                <a:solidFill>
                  <a:schemeClr val="tx2"/>
                </a:solidFill>
              </a:rPr>
            </a:br>
            <a:endParaRPr lang="en-US">
              <a:solidFill>
                <a:schemeClr val="tx2"/>
              </a:solidFill>
            </a:endParaRPr>
          </a:p>
          <a:p>
            <a:pPr lvl="1"/>
            <a:r>
              <a:rPr lang="en-US">
                <a:solidFill>
                  <a:schemeClr val="tx2"/>
                </a:solidFill>
              </a:rPr>
              <a:t>Automatic backup</a:t>
            </a:r>
          </a:p>
          <a:p>
            <a:pPr lvl="2"/>
            <a:r>
              <a:rPr lang="en-US" sz="2400">
                <a:solidFill>
                  <a:schemeClr val="tx2"/>
                </a:solidFill>
              </a:rPr>
              <a:t>To Data</a:t>
            </a:r>
          </a:p>
          <a:p>
            <a:pPr lvl="2"/>
            <a:r>
              <a:rPr lang="en-US" sz="2400">
                <a:solidFill>
                  <a:schemeClr val="tx2"/>
                </a:solidFill>
              </a:rPr>
              <a:t>Overnight</a:t>
            </a:r>
          </a:p>
          <a:p>
            <a:pPr lvl="2"/>
            <a:r>
              <a:rPr lang="en-US" sz="2400">
                <a:solidFill>
                  <a:schemeClr val="tx2"/>
                </a:solidFill>
              </a:rPr>
              <a:t>Computer can be off</a:t>
            </a:r>
          </a:p>
        </p:txBody>
      </p:sp>
      <p:pic>
        <p:nvPicPr>
          <p:cNvPr id="9" name="Graphic 8" descr="Download with solid fill">
            <a:extLst>
              <a:ext uri="{FF2B5EF4-FFF2-40B4-BE49-F238E27FC236}">
                <a16:creationId xmlns:a16="http://schemas.microsoft.com/office/drawing/2014/main" id="{84F47226-35FC-28AA-B445-FA20844A5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3727" y="3863170"/>
            <a:ext cx="1996361" cy="1996361"/>
          </a:xfrm>
          <a:prstGeom prst="rect">
            <a:avLst/>
          </a:prstGeom>
        </p:spPr>
      </p:pic>
    </p:spTree>
    <p:extLst>
      <p:ext uri="{BB962C8B-B14F-4D97-AF65-F5344CB8AC3E}">
        <p14:creationId xmlns:p14="http://schemas.microsoft.com/office/powerpoint/2010/main" val="700940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CB98-66AD-EB99-A95E-7597A91A01FF}"/>
              </a:ext>
            </a:extLst>
          </p:cNvPr>
          <p:cNvSpPr>
            <a:spLocks noGrp="1"/>
          </p:cNvSpPr>
          <p:nvPr>
            <p:ph type="title"/>
          </p:nvPr>
        </p:nvSpPr>
        <p:spPr>
          <a:xfrm>
            <a:off x="1096463" y="80453"/>
            <a:ext cx="10515600" cy="823101"/>
          </a:xfrm>
        </p:spPr>
        <p:txBody>
          <a:bodyPr>
            <a:normAutofit/>
          </a:bodyPr>
          <a:lstStyle/>
          <a:p>
            <a:r>
              <a:rPr lang="nl-BE" dirty="0" err="1"/>
              <a:t>From</a:t>
            </a:r>
            <a:r>
              <a:rPr lang="nl-BE" dirty="0"/>
              <a:t> </a:t>
            </a:r>
            <a:r>
              <a:rPr lang="nl-BE" dirty="0" err="1"/>
              <a:t>your</a:t>
            </a:r>
            <a:r>
              <a:rPr lang="nl-BE" dirty="0"/>
              <a:t> PC </a:t>
            </a:r>
            <a:r>
              <a:rPr lang="nl-BE" dirty="0" err="1"/>
              <a:t>to</a:t>
            </a:r>
            <a:r>
              <a:rPr lang="nl-BE" dirty="0"/>
              <a:t> $</a:t>
            </a:r>
            <a:r>
              <a:rPr lang="nl-BE" sz="2800" dirty="0"/>
              <a:t>VSC_SCRATCH_PROJECT_BASE</a:t>
            </a:r>
            <a:endParaRPr lang="en-GB" dirty="0"/>
          </a:p>
        </p:txBody>
      </p:sp>
      <p:sp>
        <p:nvSpPr>
          <p:cNvPr id="3" name="Content Placeholder 2">
            <a:extLst>
              <a:ext uri="{FF2B5EF4-FFF2-40B4-BE49-F238E27FC236}">
                <a16:creationId xmlns:a16="http://schemas.microsoft.com/office/drawing/2014/main" id="{5AFCBC40-56BF-A5DE-F59C-14A963C9EBFB}"/>
              </a:ext>
            </a:extLst>
          </p:cNvPr>
          <p:cNvSpPr>
            <a:spLocks noGrp="1"/>
          </p:cNvSpPr>
          <p:nvPr>
            <p:ph idx="1"/>
          </p:nvPr>
        </p:nvSpPr>
        <p:spPr>
          <a:xfrm>
            <a:off x="225358" y="6416675"/>
            <a:ext cx="10515600" cy="338847"/>
          </a:xfrm>
        </p:spPr>
        <p:txBody>
          <a:bodyPr>
            <a:normAutofit/>
          </a:bodyPr>
          <a:lstStyle/>
          <a:p>
            <a:pPr marL="0" indent="0">
              <a:buNone/>
            </a:pPr>
            <a:r>
              <a:rPr lang="en-GB" sz="1400">
                <a:hlinkClick r:id="rId3">
                  <a:extLst>
                    <a:ext uri="{A12FA001-AC4F-418D-AE19-62706E023703}">
                      <ahyp:hlinkClr xmlns:ahyp="http://schemas.microsoft.com/office/drawing/2018/hyperlinkcolor" val="tx"/>
                    </a:ext>
                  </a:extLst>
                </a:hlinkClick>
              </a:rPr>
              <a:t>https://www.globus.org/globus-connect-personal</a:t>
            </a:r>
            <a:r>
              <a:rPr lang="en-GB" sz="1400"/>
              <a:t> </a:t>
            </a:r>
          </a:p>
          <a:p>
            <a:pPr marL="0" indent="0">
              <a:buNone/>
            </a:pPr>
            <a:endParaRPr lang="en-GB" sz="1400"/>
          </a:p>
        </p:txBody>
      </p:sp>
      <p:pic>
        <p:nvPicPr>
          <p:cNvPr id="5" name="Picture 4">
            <a:extLst>
              <a:ext uri="{FF2B5EF4-FFF2-40B4-BE49-F238E27FC236}">
                <a16:creationId xmlns:a16="http://schemas.microsoft.com/office/drawing/2014/main" id="{5F7EEC18-0170-064E-F41F-9DBEB45D0207}"/>
              </a:ext>
            </a:extLst>
          </p:cNvPr>
          <p:cNvPicPr>
            <a:picLocks noChangeAspect="1"/>
          </p:cNvPicPr>
          <p:nvPr/>
        </p:nvPicPr>
        <p:blipFill rotWithShape="1">
          <a:blip r:embed="rId4"/>
          <a:srcRect t="4829" r="650" b="1840"/>
          <a:stretch/>
        </p:blipFill>
        <p:spPr>
          <a:xfrm>
            <a:off x="320376" y="904775"/>
            <a:ext cx="11027810" cy="5370897"/>
          </a:xfrm>
          <a:prstGeom prst="rect">
            <a:avLst/>
          </a:prstGeom>
          <a:ln>
            <a:solidFill>
              <a:srgbClr val="1B2946"/>
            </a:solidFill>
          </a:ln>
        </p:spPr>
      </p:pic>
      <p:sp>
        <p:nvSpPr>
          <p:cNvPr id="6" name="Rectangle 5">
            <a:extLst>
              <a:ext uri="{FF2B5EF4-FFF2-40B4-BE49-F238E27FC236}">
                <a16:creationId xmlns:a16="http://schemas.microsoft.com/office/drawing/2014/main" id="{999AC18C-51BD-C35B-7EA1-4CF4A52E89A1}"/>
              </a:ext>
            </a:extLst>
          </p:cNvPr>
          <p:cNvSpPr/>
          <p:nvPr/>
        </p:nvSpPr>
        <p:spPr>
          <a:xfrm>
            <a:off x="1361872" y="1361872"/>
            <a:ext cx="4202349" cy="204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err="1">
                <a:solidFill>
                  <a:srgbClr val="ED672A"/>
                </a:solidFill>
              </a:rPr>
              <a:t>Your_PC_name</a:t>
            </a:r>
            <a:endParaRPr lang="en-BE" sz="1400">
              <a:solidFill>
                <a:srgbClr val="ED672A"/>
              </a:solidFill>
            </a:endParaRPr>
          </a:p>
        </p:txBody>
      </p:sp>
      <p:sp>
        <p:nvSpPr>
          <p:cNvPr id="7" name="Oval 6">
            <a:extLst>
              <a:ext uri="{FF2B5EF4-FFF2-40B4-BE49-F238E27FC236}">
                <a16:creationId xmlns:a16="http://schemas.microsoft.com/office/drawing/2014/main" id="{5A499645-EB50-954F-B360-E1BA1C2BB16F}"/>
              </a:ext>
            </a:extLst>
          </p:cNvPr>
          <p:cNvSpPr/>
          <p:nvPr/>
        </p:nvSpPr>
        <p:spPr>
          <a:xfrm>
            <a:off x="6096000" y="1271466"/>
            <a:ext cx="1915428" cy="317633"/>
          </a:xfrm>
          <a:prstGeom prst="ellipse">
            <a:avLst/>
          </a:prstGeom>
          <a:noFill/>
          <a:ln w="28575">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DAADD3B0-A3CC-310D-D0CC-E0AFDE9D185B}"/>
              </a:ext>
            </a:extLst>
          </p:cNvPr>
          <p:cNvSpPr/>
          <p:nvPr/>
        </p:nvSpPr>
        <p:spPr>
          <a:xfrm>
            <a:off x="6310963" y="1584730"/>
            <a:ext cx="2380649" cy="317633"/>
          </a:xfrm>
          <a:prstGeom prst="ellipse">
            <a:avLst/>
          </a:prstGeom>
          <a:noFill/>
          <a:ln w="28575">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8D569447-90B3-322A-9130-12BA985380FB}"/>
              </a:ext>
            </a:extLst>
          </p:cNvPr>
          <p:cNvSpPr/>
          <p:nvPr/>
        </p:nvSpPr>
        <p:spPr>
          <a:xfrm>
            <a:off x="7981046" y="1688329"/>
            <a:ext cx="540654" cy="114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ED672A"/>
                </a:solidFill>
              </a:rPr>
              <a:t>name</a:t>
            </a:r>
            <a:endParaRPr lang="en-BE" sz="1100">
              <a:solidFill>
                <a:srgbClr val="ED672A"/>
              </a:solidFill>
            </a:endParaRPr>
          </a:p>
        </p:txBody>
      </p:sp>
      <p:pic>
        <p:nvPicPr>
          <p:cNvPr id="10" name="Picture 6">
            <a:extLst>
              <a:ext uri="{FF2B5EF4-FFF2-40B4-BE49-F238E27FC236}">
                <a16:creationId xmlns:a16="http://schemas.microsoft.com/office/drawing/2014/main" id="{24D9EE6D-9CEC-E01D-5A4F-F6C257A3C8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695" t="26541" r="33671" b="28135"/>
          <a:stretch/>
        </p:blipFill>
        <p:spPr bwMode="auto">
          <a:xfrm>
            <a:off x="272498" y="111278"/>
            <a:ext cx="823965" cy="72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0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BB3E-F43C-D223-4130-F44C8BEFB9F6}"/>
              </a:ext>
            </a:extLst>
          </p:cNvPr>
          <p:cNvSpPr>
            <a:spLocks noGrp="1"/>
          </p:cNvSpPr>
          <p:nvPr>
            <p:ph type="title"/>
          </p:nvPr>
        </p:nvSpPr>
        <p:spPr/>
        <p:txBody>
          <a:bodyPr/>
          <a:lstStyle/>
          <a:p>
            <a:r>
              <a:rPr lang="nl-BE" dirty="0" err="1"/>
              <a:t>Exercise</a:t>
            </a:r>
            <a:r>
              <a:rPr lang="nl-BE" dirty="0"/>
              <a:t>: </a:t>
            </a:r>
            <a:r>
              <a:rPr lang="nl-BE" dirty="0" err="1"/>
              <a:t>how</a:t>
            </a:r>
            <a:r>
              <a:rPr lang="nl-BE" dirty="0"/>
              <a:t> </a:t>
            </a:r>
            <a:r>
              <a:rPr lang="nl-BE" dirty="0" err="1"/>
              <a:t>to</a:t>
            </a:r>
            <a:r>
              <a:rPr lang="nl-BE" dirty="0"/>
              <a:t> </a:t>
            </a:r>
            <a:r>
              <a:rPr lang="nl-BE" dirty="0" err="1"/>
              <a:t>use</a:t>
            </a:r>
            <a:r>
              <a:rPr lang="nl-BE" dirty="0"/>
              <a:t> Globus</a:t>
            </a:r>
            <a:endParaRPr lang="en-GB" dirty="0"/>
          </a:p>
        </p:txBody>
      </p:sp>
      <p:sp>
        <p:nvSpPr>
          <p:cNvPr id="3" name="Content Placeholder 2">
            <a:extLst>
              <a:ext uri="{FF2B5EF4-FFF2-40B4-BE49-F238E27FC236}">
                <a16:creationId xmlns:a16="http://schemas.microsoft.com/office/drawing/2014/main" id="{A4D832DE-CADA-D08C-558C-C7C88C900016}"/>
              </a:ext>
            </a:extLst>
          </p:cNvPr>
          <p:cNvSpPr>
            <a:spLocks noGrp="1"/>
          </p:cNvSpPr>
          <p:nvPr>
            <p:ph idx="1"/>
          </p:nvPr>
        </p:nvSpPr>
        <p:spPr/>
        <p:txBody>
          <a:bodyPr/>
          <a:lstStyle/>
          <a:p>
            <a:r>
              <a:rPr lang="nl-BE" dirty="0"/>
              <a:t>Installation: Globus personal: </a:t>
            </a:r>
            <a:r>
              <a:rPr lang="nl-BE" dirty="0">
                <a:hlinkClick r:id="rId2"/>
              </a:rPr>
              <a:t>https://docs.globus.org/globus-connect-personal/install/windows/</a:t>
            </a:r>
            <a:r>
              <a:rPr lang="nl-BE" dirty="0"/>
              <a:t> </a:t>
            </a:r>
          </a:p>
          <a:p>
            <a:endParaRPr lang="nl-BE" dirty="0"/>
          </a:p>
          <a:p>
            <a:r>
              <a:rPr lang="nl-BE" dirty="0"/>
              <a:t>Go </a:t>
            </a:r>
            <a:r>
              <a:rPr lang="nl-BE" dirty="0" err="1"/>
              <a:t>to</a:t>
            </a:r>
            <a:r>
              <a:rPr lang="nl-BE" dirty="0"/>
              <a:t>  </a:t>
            </a:r>
            <a:r>
              <a:rPr lang="nl-BE" sz="2400" dirty="0" err="1">
                <a:solidFill>
                  <a:srgbClr val="ED672A"/>
                </a:solidFill>
                <a:hlinkClick r:id="rId3">
                  <a:extLst>
                    <a:ext uri="{A12FA001-AC4F-418D-AE19-62706E023703}">
                      <ahyp:hlinkClr xmlns:ahyp="http://schemas.microsoft.com/office/drawing/2018/hyperlinkcolor" val="tx"/>
                    </a:ext>
                  </a:extLst>
                </a:hlinkClick>
              </a:rPr>
              <a:t>HPC_training_Bioimaging</a:t>
            </a:r>
            <a:r>
              <a:rPr lang="nl-BE" dirty="0"/>
              <a:t> </a:t>
            </a:r>
            <a:r>
              <a:rPr lang="nl-BE" dirty="0" err="1"/>
              <a:t>and</a:t>
            </a:r>
            <a:r>
              <a:rPr lang="nl-BE" dirty="0"/>
              <a:t> transfer  </a:t>
            </a:r>
            <a:r>
              <a:rPr lang="nl-BE" dirty="0" err="1"/>
              <a:t>the</a:t>
            </a:r>
            <a:r>
              <a:rPr lang="nl-BE" dirty="0"/>
              <a:t> 3d.tif </a:t>
            </a:r>
            <a:r>
              <a:rPr lang="nl-BE" dirty="0" err="1"/>
              <a:t>from</a:t>
            </a:r>
            <a:r>
              <a:rPr lang="nl-BE" dirty="0"/>
              <a:t> </a:t>
            </a:r>
            <a:r>
              <a:rPr lang="nl-BE" dirty="0" err="1"/>
              <a:t>your</a:t>
            </a:r>
            <a:r>
              <a:rPr lang="nl-BE" dirty="0"/>
              <a:t> pc or L-drive </a:t>
            </a:r>
            <a:r>
              <a:rPr lang="nl-BE" dirty="0" err="1"/>
              <a:t>to</a:t>
            </a:r>
            <a:r>
              <a:rPr lang="nl-BE" dirty="0"/>
              <a:t> $VSC_SCRATCH_PROJECTS/2024_300/username</a:t>
            </a:r>
          </a:p>
          <a:p>
            <a:endParaRPr lang="nl-BE" dirty="0"/>
          </a:p>
          <a:p>
            <a:pPr marL="0" indent="0">
              <a:buNone/>
            </a:pPr>
            <a:endParaRPr lang="nl-BE" dirty="0"/>
          </a:p>
          <a:p>
            <a:pPr marL="0" indent="0">
              <a:buNone/>
            </a:pPr>
            <a:endParaRPr lang="en-GB" dirty="0"/>
          </a:p>
        </p:txBody>
      </p:sp>
    </p:spTree>
    <p:extLst>
      <p:ext uri="{BB962C8B-B14F-4D97-AF65-F5344CB8AC3E}">
        <p14:creationId xmlns:p14="http://schemas.microsoft.com/office/powerpoint/2010/main" val="83446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CB98-66AD-EB99-A95E-7597A91A01FF}"/>
              </a:ext>
            </a:extLst>
          </p:cNvPr>
          <p:cNvSpPr>
            <a:spLocks noGrp="1"/>
          </p:cNvSpPr>
          <p:nvPr>
            <p:ph type="title"/>
          </p:nvPr>
        </p:nvSpPr>
        <p:spPr>
          <a:xfrm>
            <a:off x="1096463" y="80453"/>
            <a:ext cx="10515600" cy="823101"/>
          </a:xfrm>
        </p:spPr>
        <p:txBody>
          <a:bodyPr>
            <a:normAutofit/>
          </a:bodyPr>
          <a:lstStyle/>
          <a:p>
            <a:r>
              <a:rPr lang="nl-BE" dirty="0" err="1"/>
              <a:t>From</a:t>
            </a:r>
            <a:r>
              <a:rPr lang="nl-BE" dirty="0"/>
              <a:t> $</a:t>
            </a:r>
            <a:r>
              <a:rPr lang="nl-BE" sz="2800" dirty="0"/>
              <a:t>VSC_SCRATCH_PROJECT_BASE </a:t>
            </a:r>
            <a:r>
              <a:rPr lang="nl-BE" dirty="0" err="1"/>
              <a:t>to</a:t>
            </a:r>
            <a:r>
              <a:rPr lang="nl-BE" dirty="0"/>
              <a:t> </a:t>
            </a:r>
            <a:r>
              <a:rPr lang="nl-BE" dirty="0" err="1"/>
              <a:t>backed</a:t>
            </a:r>
            <a:r>
              <a:rPr lang="nl-BE" dirty="0"/>
              <a:t>-up data</a:t>
            </a:r>
            <a:endParaRPr lang="en-GB" dirty="0"/>
          </a:p>
        </p:txBody>
      </p:sp>
      <p:sp>
        <p:nvSpPr>
          <p:cNvPr id="3" name="Content Placeholder 2">
            <a:extLst>
              <a:ext uri="{FF2B5EF4-FFF2-40B4-BE49-F238E27FC236}">
                <a16:creationId xmlns:a16="http://schemas.microsoft.com/office/drawing/2014/main" id="{5AFCBC40-56BF-A5DE-F59C-14A963C9EBFB}"/>
              </a:ext>
            </a:extLst>
          </p:cNvPr>
          <p:cNvSpPr>
            <a:spLocks noGrp="1"/>
          </p:cNvSpPr>
          <p:nvPr>
            <p:ph idx="1"/>
          </p:nvPr>
        </p:nvSpPr>
        <p:spPr>
          <a:xfrm>
            <a:off x="225358" y="6416675"/>
            <a:ext cx="10515600" cy="338847"/>
          </a:xfrm>
        </p:spPr>
        <p:txBody>
          <a:bodyPr>
            <a:normAutofit/>
          </a:bodyPr>
          <a:lstStyle/>
          <a:p>
            <a:pPr marL="0" indent="0">
              <a:buNone/>
            </a:pPr>
            <a:r>
              <a:rPr lang="en-GB" sz="1400">
                <a:hlinkClick r:id="rId3">
                  <a:extLst>
                    <a:ext uri="{A12FA001-AC4F-418D-AE19-62706E023703}">
                      <ahyp:hlinkClr xmlns:ahyp="http://schemas.microsoft.com/office/drawing/2018/hyperlinkcolor" val="tx"/>
                    </a:ext>
                  </a:extLst>
                </a:hlinkClick>
              </a:rPr>
              <a:t>https://www.globus.org/globus-connect-personal</a:t>
            </a:r>
            <a:r>
              <a:rPr lang="en-GB" sz="1400"/>
              <a:t> </a:t>
            </a:r>
          </a:p>
          <a:p>
            <a:pPr marL="0" indent="0">
              <a:buNone/>
            </a:pPr>
            <a:endParaRPr lang="en-GB" sz="1400"/>
          </a:p>
        </p:txBody>
      </p:sp>
      <p:sp>
        <p:nvSpPr>
          <p:cNvPr id="6" name="Rectangle 5">
            <a:extLst>
              <a:ext uri="{FF2B5EF4-FFF2-40B4-BE49-F238E27FC236}">
                <a16:creationId xmlns:a16="http://schemas.microsoft.com/office/drawing/2014/main" id="{999AC18C-51BD-C35B-7EA1-4CF4A52E89A1}"/>
              </a:ext>
            </a:extLst>
          </p:cNvPr>
          <p:cNvSpPr/>
          <p:nvPr/>
        </p:nvSpPr>
        <p:spPr>
          <a:xfrm>
            <a:off x="1361872" y="1361872"/>
            <a:ext cx="4202349" cy="204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err="1">
                <a:solidFill>
                  <a:srgbClr val="ED672A"/>
                </a:solidFill>
              </a:rPr>
              <a:t>Your_PC_name</a:t>
            </a:r>
            <a:endParaRPr lang="en-BE" sz="1400">
              <a:solidFill>
                <a:srgbClr val="ED672A"/>
              </a:solidFill>
            </a:endParaRPr>
          </a:p>
        </p:txBody>
      </p:sp>
      <p:sp>
        <p:nvSpPr>
          <p:cNvPr id="7" name="Oval 6">
            <a:extLst>
              <a:ext uri="{FF2B5EF4-FFF2-40B4-BE49-F238E27FC236}">
                <a16:creationId xmlns:a16="http://schemas.microsoft.com/office/drawing/2014/main" id="{5A499645-EB50-954F-B360-E1BA1C2BB16F}"/>
              </a:ext>
            </a:extLst>
          </p:cNvPr>
          <p:cNvSpPr/>
          <p:nvPr/>
        </p:nvSpPr>
        <p:spPr>
          <a:xfrm>
            <a:off x="6096000" y="1271466"/>
            <a:ext cx="1915428" cy="317633"/>
          </a:xfrm>
          <a:prstGeom prst="ellipse">
            <a:avLst/>
          </a:prstGeom>
          <a:noFill/>
          <a:ln w="28575">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DAADD3B0-A3CC-310D-D0CC-E0AFDE9D185B}"/>
              </a:ext>
            </a:extLst>
          </p:cNvPr>
          <p:cNvSpPr/>
          <p:nvPr/>
        </p:nvSpPr>
        <p:spPr>
          <a:xfrm>
            <a:off x="6310963" y="1584730"/>
            <a:ext cx="2380649" cy="317633"/>
          </a:xfrm>
          <a:prstGeom prst="ellipse">
            <a:avLst/>
          </a:prstGeom>
          <a:noFill/>
          <a:ln w="28575">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8D569447-90B3-322A-9130-12BA985380FB}"/>
              </a:ext>
            </a:extLst>
          </p:cNvPr>
          <p:cNvSpPr/>
          <p:nvPr/>
        </p:nvSpPr>
        <p:spPr>
          <a:xfrm>
            <a:off x="7981046" y="1688329"/>
            <a:ext cx="540654" cy="114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ED672A"/>
                </a:solidFill>
              </a:rPr>
              <a:t>name</a:t>
            </a:r>
            <a:endParaRPr lang="en-BE" sz="1100">
              <a:solidFill>
                <a:srgbClr val="ED672A"/>
              </a:solidFill>
            </a:endParaRPr>
          </a:p>
        </p:txBody>
      </p:sp>
      <p:pic>
        <p:nvPicPr>
          <p:cNvPr id="10" name="Picture 6">
            <a:extLst>
              <a:ext uri="{FF2B5EF4-FFF2-40B4-BE49-F238E27FC236}">
                <a16:creationId xmlns:a16="http://schemas.microsoft.com/office/drawing/2014/main" id="{24D9EE6D-9CEC-E01D-5A4F-F6C257A3C8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695" t="26541" r="33671" b="28135"/>
          <a:stretch/>
        </p:blipFill>
        <p:spPr bwMode="auto">
          <a:xfrm>
            <a:off x="272498" y="111278"/>
            <a:ext cx="823965" cy="72010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D4998EA2-6875-DADC-E1B8-C004F09A563A}"/>
              </a:ext>
            </a:extLst>
          </p:cNvPr>
          <p:cNvPicPr>
            <a:picLocks noChangeAspect="1"/>
          </p:cNvPicPr>
          <p:nvPr/>
        </p:nvPicPr>
        <p:blipFill rotWithShape="1">
          <a:blip r:embed="rId5"/>
          <a:srcRect l="506" t="472" r="739" b="947"/>
          <a:stretch/>
        </p:blipFill>
        <p:spPr>
          <a:xfrm>
            <a:off x="320376" y="905433"/>
            <a:ext cx="10822238" cy="5494160"/>
          </a:xfrm>
          <a:prstGeom prst="rect">
            <a:avLst/>
          </a:prstGeom>
          <a:ln>
            <a:solidFill>
              <a:srgbClr val="1B2946"/>
            </a:solidFill>
          </a:ln>
        </p:spPr>
      </p:pic>
      <p:sp>
        <p:nvSpPr>
          <p:cNvPr id="12" name="Oval 11">
            <a:extLst>
              <a:ext uri="{FF2B5EF4-FFF2-40B4-BE49-F238E27FC236}">
                <a16:creationId xmlns:a16="http://schemas.microsoft.com/office/drawing/2014/main" id="{4D55BCBE-F4FC-7813-574D-6DE4253CE12F}"/>
              </a:ext>
            </a:extLst>
          </p:cNvPr>
          <p:cNvSpPr/>
          <p:nvPr/>
        </p:nvSpPr>
        <p:spPr>
          <a:xfrm>
            <a:off x="1352445" y="1309174"/>
            <a:ext cx="1503876" cy="313264"/>
          </a:xfrm>
          <a:prstGeom prst="ellipse">
            <a:avLst/>
          </a:prstGeom>
          <a:noFill/>
          <a:ln w="38100">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8C5F88C0-5794-33AA-9F13-E8C09D04911D}"/>
              </a:ext>
            </a:extLst>
          </p:cNvPr>
          <p:cNvSpPr/>
          <p:nvPr/>
        </p:nvSpPr>
        <p:spPr>
          <a:xfrm>
            <a:off x="6248399" y="1309174"/>
            <a:ext cx="1977991" cy="313264"/>
          </a:xfrm>
          <a:prstGeom prst="ellipse">
            <a:avLst/>
          </a:prstGeom>
          <a:noFill/>
          <a:ln w="38100">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white rectangle with orange letters on it&#10;&#10;Description automatically generated">
            <a:extLst>
              <a:ext uri="{FF2B5EF4-FFF2-40B4-BE49-F238E27FC236}">
                <a16:creationId xmlns:a16="http://schemas.microsoft.com/office/drawing/2014/main" id="{DBC146B2-6C3F-3033-EF56-34C9284B5A4F}"/>
              </a:ext>
            </a:extLst>
          </p:cNvPr>
          <p:cNvPicPr>
            <a:picLocks noChangeAspect="1"/>
          </p:cNvPicPr>
          <p:nvPr/>
        </p:nvPicPr>
        <p:blipFill>
          <a:blip r:embed="rId6"/>
          <a:stretch>
            <a:fillRect/>
          </a:stretch>
        </p:blipFill>
        <p:spPr>
          <a:xfrm>
            <a:off x="3014209" y="1553482"/>
            <a:ext cx="847725" cy="476250"/>
          </a:xfrm>
          <a:prstGeom prst="rect">
            <a:avLst/>
          </a:prstGeom>
        </p:spPr>
      </p:pic>
    </p:spTree>
    <p:extLst>
      <p:ext uri="{BB962C8B-B14F-4D97-AF65-F5344CB8AC3E}">
        <p14:creationId xmlns:p14="http://schemas.microsoft.com/office/powerpoint/2010/main" val="15912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B2B7-E953-E691-7A3F-DE335BC08317}"/>
              </a:ext>
            </a:extLst>
          </p:cNvPr>
          <p:cNvSpPr>
            <a:spLocks noGrp="1"/>
          </p:cNvSpPr>
          <p:nvPr>
            <p:ph type="title"/>
          </p:nvPr>
        </p:nvSpPr>
        <p:spPr/>
        <p:txBody>
          <a:bodyPr/>
          <a:lstStyle/>
          <a:p>
            <a:r>
              <a:rPr lang="nl-BE"/>
              <a:t>For Leuven: copy back </a:t>
            </a:r>
            <a:r>
              <a:rPr lang="nl-BE" err="1"/>
              <a:t>to</a:t>
            </a:r>
            <a:r>
              <a:rPr lang="nl-BE"/>
              <a:t> </a:t>
            </a:r>
            <a:r>
              <a:rPr lang="nl-BE" err="1"/>
              <a:t>external</a:t>
            </a:r>
            <a:r>
              <a:rPr lang="nl-BE"/>
              <a:t> drive</a:t>
            </a:r>
            <a:endParaRPr lang="en-GB"/>
          </a:p>
        </p:txBody>
      </p:sp>
      <p:pic>
        <p:nvPicPr>
          <p:cNvPr id="4" name="Content Placeholder 3">
            <a:extLst>
              <a:ext uri="{FF2B5EF4-FFF2-40B4-BE49-F238E27FC236}">
                <a16:creationId xmlns:a16="http://schemas.microsoft.com/office/drawing/2014/main" id="{51B95BF2-63F9-2263-ACA9-B92BF76C388F}"/>
              </a:ext>
            </a:extLst>
          </p:cNvPr>
          <p:cNvPicPr>
            <a:picLocks noGrp="1" noChangeAspect="1"/>
          </p:cNvPicPr>
          <p:nvPr>
            <p:ph idx="1"/>
          </p:nvPr>
        </p:nvPicPr>
        <p:blipFill>
          <a:blip r:embed="rId3"/>
          <a:stretch>
            <a:fillRect/>
          </a:stretch>
        </p:blipFill>
        <p:spPr>
          <a:xfrm>
            <a:off x="1160569" y="1825625"/>
            <a:ext cx="9870861" cy="4351338"/>
          </a:xfrm>
          <a:prstGeom prst="rect">
            <a:avLst/>
          </a:prstGeom>
        </p:spPr>
      </p:pic>
    </p:spTree>
    <p:extLst>
      <p:ext uri="{BB962C8B-B14F-4D97-AF65-F5344CB8AC3E}">
        <p14:creationId xmlns:p14="http://schemas.microsoft.com/office/powerpoint/2010/main" val="3862390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2575-BC6C-9C4E-0477-A54603EE1C08}"/>
              </a:ext>
            </a:extLst>
          </p:cNvPr>
          <p:cNvSpPr>
            <a:spLocks noGrp="1"/>
          </p:cNvSpPr>
          <p:nvPr>
            <p:ph type="title"/>
          </p:nvPr>
        </p:nvSpPr>
        <p:spPr/>
        <p:txBody>
          <a:bodyPr/>
          <a:lstStyle/>
          <a:p>
            <a:r>
              <a:rPr lang="en-US" dirty="0">
                <a:latin typeface="Corbel"/>
              </a:rPr>
              <a:t>Why do we care about data management?</a:t>
            </a:r>
            <a:endParaRPr lang="en-US" dirty="0"/>
          </a:p>
        </p:txBody>
      </p:sp>
      <p:pic>
        <p:nvPicPr>
          <p:cNvPr id="4" name="Content Placeholder 3" descr="Diagram&#10;&#10;Description automatically generated">
            <a:extLst>
              <a:ext uri="{FF2B5EF4-FFF2-40B4-BE49-F238E27FC236}">
                <a16:creationId xmlns:a16="http://schemas.microsoft.com/office/drawing/2014/main" id="{93C44AE7-7990-8295-8759-7CEBD1D62CCE}"/>
              </a:ext>
            </a:extLst>
          </p:cNvPr>
          <p:cNvPicPr>
            <a:picLocks noGrp="1" noChangeAspect="1"/>
          </p:cNvPicPr>
          <p:nvPr>
            <p:ph idx="1"/>
          </p:nvPr>
        </p:nvPicPr>
        <p:blipFill>
          <a:blip r:embed="rId2"/>
          <a:stretch>
            <a:fillRect/>
          </a:stretch>
        </p:blipFill>
        <p:spPr>
          <a:xfrm>
            <a:off x="1247274" y="2004706"/>
            <a:ext cx="3773751" cy="3383573"/>
          </a:xfrm>
          <a:prstGeom prst="rect">
            <a:avLst/>
          </a:prstGeom>
        </p:spPr>
      </p:pic>
      <p:pic>
        <p:nvPicPr>
          <p:cNvPr id="5" name="Picture 2" descr="FAIR Data - Research Data Management - University of Liverpool">
            <a:extLst>
              <a:ext uri="{FF2B5EF4-FFF2-40B4-BE49-F238E27FC236}">
                <a16:creationId xmlns:a16="http://schemas.microsoft.com/office/drawing/2014/main" id="{33738B99-8554-F214-329A-4CA1A03DE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03" y="2805112"/>
            <a:ext cx="366712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49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g145bd5b368e_0_6"/>
          <p:cNvSpPr/>
          <p:nvPr/>
        </p:nvSpPr>
        <p:spPr>
          <a:xfrm>
            <a:off x="0" y="340236"/>
            <a:ext cx="12192000" cy="138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chemeClr val="dk1"/>
                </a:solidFill>
                <a:latin typeface="Avenir"/>
                <a:ea typeface="Avenir"/>
                <a:cs typeface="Avenir"/>
                <a:sym typeface="Avenir"/>
              </a:rPr>
              <a:t>A consortium of </a:t>
            </a:r>
            <a:r>
              <a:rPr lang="en-GB" sz="3200" b="1" i="0" u="none" strike="noStrike" cap="none">
                <a:solidFill>
                  <a:schemeClr val="accent2"/>
                </a:solidFill>
                <a:latin typeface="Avenir"/>
                <a:ea typeface="Avenir"/>
                <a:cs typeface="Avenir"/>
                <a:sym typeface="Avenir"/>
              </a:rPr>
              <a:t>state-of-the-art imaging</a:t>
            </a:r>
            <a:r>
              <a:rPr lang="en-GB" sz="3200" b="1" i="0" u="none" strike="noStrike" cap="none">
                <a:solidFill>
                  <a:schemeClr val="dk1"/>
                </a:solidFill>
                <a:latin typeface="Avenir"/>
                <a:ea typeface="Avenir"/>
                <a:cs typeface="Avenir"/>
                <a:sym typeface="Avenir"/>
              </a:rPr>
              <a:t> facilities</a:t>
            </a:r>
            <a:endParaRPr sz="3200" b="1" i="0" u="none" strike="noStrike" cap="none" baseline="30000">
              <a:solidFill>
                <a:schemeClr val="dk1"/>
              </a:solidFill>
              <a:latin typeface="Avenir"/>
              <a:ea typeface="Avenir"/>
              <a:cs typeface="Avenir"/>
              <a:sym typeface="Avenir"/>
            </a:endParaRPr>
          </a:p>
        </p:txBody>
      </p:sp>
      <p:sp>
        <p:nvSpPr>
          <p:cNvPr id="187" name="Google Shape;187;g145bd5b368e_0_6"/>
          <p:cNvSpPr txBox="1"/>
          <p:nvPr/>
        </p:nvSpPr>
        <p:spPr>
          <a:xfrm>
            <a:off x="8563543" y="3856205"/>
            <a:ext cx="3628457" cy="1754286"/>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dk1"/>
              </a:buClr>
              <a:buSzPts val="1800"/>
              <a:buFont typeface="Avenir"/>
              <a:buChar char="★"/>
            </a:pPr>
            <a:r>
              <a:rPr lang="en-GB" sz="1800" b="0" i="0" u="none" strike="noStrike" cap="none">
                <a:solidFill>
                  <a:schemeClr val="dk1"/>
                </a:solidFill>
                <a:latin typeface="Avenir"/>
                <a:ea typeface="Avenir"/>
                <a:cs typeface="Avenir"/>
                <a:sym typeface="Avenir"/>
              </a:rPr>
              <a:t>Innovative services</a:t>
            </a:r>
            <a:endParaRPr sz="1400" b="0" i="0" u="none" strike="noStrike" cap="none">
              <a:solidFill>
                <a:srgbClr val="000000"/>
              </a:solidFill>
              <a:latin typeface="Avenir"/>
              <a:ea typeface="Avenir"/>
              <a:cs typeface="Avenir"/>
              <a:sym typeface="Avenir"/>
            </a:endParaRPr>
          </a:p>
          <a:p>
            <a:pPr marL="457200" marR="0" lvl="0" indent="-342900" algn="l" rtl="0">
              <a:lnSpc>
                <a:spcPct val="150000"/>
              </a:lnSpc>
              <a:spcBef>
                <a:spcPts val="0"/>
              </a:spcBef>
              <a:spcAft>
                <a:spcPts val="0"/>
              </a:spcAft>
              <a:buClr>
                <a:schemeClr val="dk1"/>
              </a:buClr>
              <a:buSzPts val="1800"/>
              <a:buFont typeface="Avenir"/>
              <a:buChar char="★"/>
            </a:pPr>
            <a:r>
              <a:rPr lang="en-GB" sz="1800" b="0" i="0" u="none" strike="noStrike" cap="none">
                <a:solidFill>
                  <a:schemeClr val="dk1"/>
                </a:solidFill>
                <a:latin typeface="Avenir"/>
                <a:ea typeface="Avenir"/>
                <a:cs typeface="Avenir"/>
                <a:sym typeface="Avenir"/>
              </a:rPr>
              <a:t>Collaborative imaging</a:t>
            </a:r>
            <a:endParaRPr sz="1400" b="0" i="0" u="none" strike="noStrike" cap="none">
              <a:solidFill>
                <a:srgbClr val="000000"/>
              </a:solidFill>
              <a:latin typeface="Avenir"/>
              <a:ea typeface="Avenir"/>
              <a:cs typeface="Avenir"/>
              <a:sym typeface="Avenir"/>
            </a:endParaRPr>
          </a:p>
          <a:p>
            <a:pPr marL="457200" marR="0" lvl="0" indent="-342900" algn="l" rtl="0">
              <a:lnSpc>
                <a:spcPct val="150000"/>
              </a:lnSpc>
              <a:spcBef>
                <a:spcPts val="0"/>
              </a:spcBef>
              <a:spcAft>
                <a:spcPts val="0"/>
              </a:spcAft>
              <a:buClr>
                <a:schemeClr val="dk1"/>
              </a:buClr>
              <a:buSzPts val="1800"/>
              <a:buFont typeface="Avenir"/>
              <a:buChar char="★"/>
            </a:pPr>
            <a:r>
              <a:rPr lang="en-GB" sz="1800" b="0" i="0" u="none" strike="noStrike" cap="none">
                <a:solidFill>
                  <a:schemeClr val="dk1"/>
                </a:solidFill>
                <a:latin typeface="Avenir"/>
                <a:ea typeface="Avenir"/>
                <a:cs typeface="Avenir"/>
                <a:sym typeface="Avenir"/>
              </a:rPr>
              <a:t>Technology development </a:t>
            </a:r>
            <a:endParaRPr sz="1800" b="0" i="0" u="none" strike="noStrike" cap="none">
              <a:solidFill>
                <a:schemeClr val="dk1"/>
              </a:solidFill>
              <a:latin typeface="Avenir"/>
              <a:ea typeface="Avenir"/>
              <a:cs typeface="Avenir"/>
              <a:sym typeface="Avenir"/>
            </a:endParaRPr>
          </a:p>
          <a:p>
            <a:pPr marL="457200" marR="0" lvl="0" indent="-342900" algn="l" rtl="0">
              <a:lnSpc>
                <a:spcPct val="150000"/>
              </a:lnSpc>
              <a:spcBef>
                <a:spcPts val="0"/>
              </a:spcBef>
              <a:spcAft>
                <a:spcPts val="0"/>
              </a:spcAft>
              <a:buClr>
                <a:schemeClr val="dk1"/>
              </a:buClr>
              <a:buSzPts val="1800"/>
              <a:buFont typeface="Avenir"/>
              <a:buChar char="★"/>
            </a:pPr>
            <a:r>
              <a:rPr lang="en-GB" sz="1800" b="0" i="0" u="none" strike="noStrike" cap="none">
                <a:solidFill>
                  <a:schemeClr val="dk1"/>
                </a:solidFill>
                <a:latin typeface="Avenir"/>
                <a:ea typeface="Avenir"/>
                <a:cs typeface="Avenir"/>
                <a:sym typeface="Avenir"/>
              </a:rPr>
              <a:t>(2023: Euro-</a:t>
            </a:r>
            <a:r>
              <a:rPr lang="en-GB" sz="1800" b="0" i="0" u="none" strike="noStrike" cap="none" err="1">
                <a:solidFill>
                  <a:schemeClr val="dk1"/>
                </a:solidFill>
                <a:latin typeface="Avenir"/>
                <a:ea typeface="Avenir"/>
                <a:cs typeface="Avenir"/>
                <a:sym typeface="Avenir"/>
              </a:rPr>
              <a:t>BioImaging</a:t>
            </a:r>
            <a:r>
              <a:rPr lang="en-GB" sz="1800" b="0" i="0" u="none" strike="noStrike" cap="none">
                <a:solidFill>
                  <a:schemeClr val="dk1"/>
                </a:solidFill>
                <a:latin typeface="Avenir"/>
                <a:ea typeface="Avenir"/>
                <a:cs typeface="Avenir"/>
                <a:sym typeface="Avenir"/>
              </a:rPr>
              <a:t> node)</a:t>
            </a:r>
            <a:endParaRPr sz="1800" b="0" i="0" u="none" strike="noStrike" cap="none">
              <a:solidFill>
                <a:schemeClr val="dk1"/>
              </a:solidFill>
              <a:latin typeface="Avenir"/>
              <a:ea typeface="Avenir"/>
              <a:cs typeface="Avenir"/>
              <a:sym typeface="Avenir"/>
            </a:endParaRPr>
          </a:p>
        </p:txBody>
      </p:sp>
      <p:sp>
        <p:nvSpPr>
          <p:cNvPr id="188" name="Google Shape;188;g145bd5b368e_0_6"/>
          <p:cNvSpPr/>
          <p:nvPr/>
        </p:nvSpPr>
        <p:spPr>
          <a:xfrm>
            <a:off x="145143" y="5333164"/>
            <a:ext cx="2104500" cy="501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Picture 1" descr="Text&#10;&#10;Description automatically generated with medium confidence">
            <a:extLst>
              <a:ext uri="{FF2B5EF4-FFF2-40B4-BE49-F238E27FC236}">
                <a16:creationId xmlns:a16="http://schemas.microsoft.com/office/drawing/2014/main" id="{2D68B433-1FD4-D2EA-DCD0-450ADC4450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578" y="2741840"/>
            <a:ext cx="2916208" cy="1006228"/>
          </a:xfrm>
          <a:prstGeom prst="rect">
            <a:avLst/>
          </a:prstGeom>
        </p:spPr>
      </p:pic>
      <p:pic>
        <p:nvPicPr>
          <p:cNvPr id="11" name="Picture 10" descr="A map of a state with blue and white text&#10;&#10;Description automatically generated">
            <a:extLst>
              <a:ext uri="{FF2B5EF4-FFF2-40B4-BE49-F238E27FC236}">
                <a16:creationId xmlns:a16="http://schemas.microsoft.com/office/drawing/2014/main" id="{ED63753A-5366-7D37-FA2D-F70115FAA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43" y="1979400"/>
            <a:ext cx="8529035" cy="3753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14E6-E8EA-6723-FDE3-30BE98DEA00B}"/>
              </a:ext>
            </a:extLst>
          </p:cNvPr>
          <p:cNvSpPr>
            <a:spLocks noGrp="1"/>
          </p:cNvSpPr>
          <p:nvPr>
            <p:ph type="title"/>
          </p:nvPr>
        </p:nvSpPr>
        <p:spPr>
          <a:xfrm>
            <a:off x="820058" y="250031"/>
            <a:ext cx="10515600" cy="1325563"/>
          </a:xfrm>
        </p:spPr>
        <p:txBody>
          <a:bodyPr/>
          <a:lstStyle/>
          <a:p>
            <a:r>
              <a:rPr lang="nl-BE" err="1"/>
              <a:t>What</a:t>
            </a:r>
            <a:r>
              <a:rPr lang="nl-BE"/>
              <a:t> </a:t>
            </a:r>
            <a:r>
              <a:rPr lang="nl-BE" err="1"/>
              <a:t>to</a:t>
            </a:r>
            <a:r>
              <a:rPr lang="nl-BE"/>
              <a:t> do </a:t>
            </a:r>
            <a:r>
              <a:rPr lang="nl-BE" err="1"/>
              <a:t>with</a:t>
            </a:r>
            <a:r>
              <a:rPr lang="nl-BE"/>
              <a:t> </a:t>
            </a:r>
            <a:r>
              <a:rPr lang="nl-BE" err="1"/>
              <a:t>your</a:t>
            </a:r>
            <a:r>
              <a:rPr lang="nl-BE"/>
              <a:t> data</a:t>
            </a:r>
            <a:endParaRPr lang="en-GB"/>
          </a:p>
        </p:txBody>
      </p:sp>
      <p:sp>
        <p:nvSpPr>
          <p:cNvPr id="3" name="Content Placeholder 2">
            <a:extLst>
              <a:ext uri="{FF2B5EF4-FFF2-40B4-BE49-F238E27FC236}">
                <a16:creationId xmlns:a16="http://schemas.microsoft.com/office/drawing/2014/main" id="{3E897A4F-43E7-54A3-244E-8CDB8A6AF767}"/>
              </a:ext>
            </a:extLst>
          </p:cNvPr>
          <p:cNvSpPr>
            <a:spLocks noGrp="1"/>
          </p:cNvSpPr>
          <p:nvPr>
            <p:ph idx="1"/>
          </p:nvPr>
        </p:nvSpPr>
        <p:spPr>
          <a:xfrm>
            <a:off x="972458" y="3460640"/>
            <a:ext cx="5646056" cy="3397360"/>
          </a:xfrm>
        </p:spPr>
        <p:txBody>
          <a:bodyPr>
            <a:normAutofit/>
          </a:bodyPr>
          <a:lstStyle/>
          <a:p>
            <a:endParaRPr lang="nl-BE" dirty="0"/>
          </a:p>
          <a:p>
            <a:endParaRPr lang="nl-BE" dirty="0"/>
          </a:p>
          <a:p>
            <a:endParaRPr lang="nl-BE" dirty="0"/>
          </a:p>
          <a:p>
            <a:r>
              <a:rPr lang="nl-BE" dirty="0"/>
              <a:t>Test project</a:t>
            </a:r>
            <a:endParaRPr lang="nl-BE" sz="1800" dirty="0"/>
          </a:p>
          <a:p>
            <a:pPr lvl="1"/>
            <a:r>
              <a:rPr lang="nl-BE" dirty="0"/>
              <a:t>automatic transfer</a:t>
            </a:r>
          </a:p>
          <a:p>
            <a:pPr lvl="1"/>
            <a:r>
              <a:rPr lang="nl-BE" dirty="0"/>
              <a:t>metadata extraction</a:t>
            </a:r>
            <a:endParaRPr lang="nl-BE" dirty="0">
              <a:solidFill>
                <a:srgbClr val="7030A0"/>
              </a:solidFill>
            </a:endParaRPr>
          </a:p>
        </p:txBody>
      </p:sp>
      <p:pic>
        <p:nvPicPr>
          <p:cNvPr id="8" name="Picture 2" descr="ManGO - Research Data Management">
            <a:extLst>
              <a:ext uri="{FF2B5EF4-FFF2-40B4-BE49-F238E27FC236}">
                <a16:creationId xmlns:a16="http://schemas.microsoft.com/office/drawing/2014/main" id="{B2E55175-42E1-10F5-4D79-978A679957C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7245" y="3771053"/>
            <a:ext cx="2068241" cy="1027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ow to Cut a Mango (3 different ways ...">
            <a:extLst>
              <a:ext uri="{FF2B5EF4-FFF2-40B4-BE49-F238E27FC236}">
                <a16:creationId xmlns:a16="http://schemas.microsoft.com/office/drawing/2014/main" id="{3FCAEF49-967C-4397-849E-F103BFCBFD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18" r="2083" b="-419"/>
          <a:stretch/>
        </p:blipFill>
        <p:spPr bwMode="auto">
          <a:xfrm>
            <a:off x="7373301" y="3260944"/>
            <a:ext cx="2512443" cy="2565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a:extLst>
              <a:ext uri="{FF2B5EF4-FFF2-40B4-BE49-F238E27FC236}">
                <a16:creationId xmlns:a16="http://schemas.microsoft.com/office/drawing/2014/main" id="{5FEEB322-A08F-B058-2987-9445D6C82EAE}"/>
              </a:ext>
            </a:extLst>
          </p:cNvPr>
          <p:cNvSpPr txBox="1">
            <a:spLocks/>
          </p:cNvSpPr>
          <p:nvPr/>
        </p:nvSpPr>
        <p:spPr>
          <a:xfrm>
            <a:off x="972458" y="1727994"/>
            <a:ext cx="5646056" cy="11307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ED672A"/>
              </a:buClr>
              <a:buFont typeface="Arial" panose="020B0604020202020204" pitchFamily="34" charset="0"/>
              <a:buChar char="•"/>
              <a:defRPr sz="2000" kern="1200">
                <a:solidFill>
                  <a:srgbClr val="1B2946"/>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a:t>Data</a:t>
            </a:r>
          </a:p>
          <a:p>
            <a:pPr lvl="1"/>
            <a:r>
              <a:rPr lang="nl-BE"/>
              <a:t>common folder </a:t>
            </a:r>
            <a:r>
              <a:rPr lang="nl-BE" err="1"/>
              <a:t>with</a:t>
            </a:r>
            <a:r>
              <a:rPr lang="nl-BE"/>
              <a:t> </a:t>
            </a:r>
            <a:r>
              <a:rPr lang="nl-BE" err="1"/>
              <a:t>globus</a:t>
            </a:r>
            <a:r>
              <a:rPr lang="nl-BE"/>
              <a:t> </a:t>
            </a:r>
          </a:p>
          <a:p>
            <a:pPr lvl="1"/>
            <a:r>
              <a:rPr lang="nl-BE"/>
              <a:t>Tier-1 data </a:t>
            </a:r>
          </a:p>
        </p:txBody>
      </p:sp>
      <p:sp>
        <p:nvSpPr>
          <p:cNvPr id="11" name="Content Placeholder 2">
            <a:extLst>
              <a:ext uri="{FF2B5EF4-FFF2-40B4-BE49-F238E27FC236}">
                <a16:creationId xmlns:a16="http://schemas.microsoft.com/office/drawing/2014/main" id="{DA939F83-3D9C-C12D-CB86-75F6DFB44D4A}"/>
              </a:ext>
            </a:extLst>
          </p:cNvPr>
          <p:cNvSpPr txBox="1">
            <a:spLocks/>
          </p:cNvSpPr>
          <p:nvPr/>
        </p:nvSpPr>
        <p:spPr>
          <a:xfrm>
            <a:off x="972458" y="2881911"/>
            <a:ext cx="5646056" cy="895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ED672A"/>
              </a:buClr>
              <a:buFont typeface="Arial" panose="020B0604020202020204" pitchFamily="34" charset="0"/>
              <a:buChar char="•"/>
              <a:defRPr sz="2000" kern="1200">
                <a:solidFill>
                  <a:srgbClr val="1B2946"/>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a:p>
          <a:p>
            <a:r>
              <a:rPr lang="nl-BE" err="1"/>
              <a:t>Good</a:t>
            </a:r>
            <a:r>
              <a:rPr lang="nl-BE"/>
              <a:t> </a:t>
            </a:r>
            <a:r>
              <a:rPr lang="nl-BE" err="1"/>
              <a:t>practices</a:t>
            </a:r>
            <a:r>
              <a:rPr lang="nl-BE"/>
              <a:t> </a:t>
            </a:r>
            <a:r>
              <a:rPr lang="nl-BE" err="1"/>
              <a:t>and</a:t>
            </a:r>
            <a:r>
              <a:rPr lang="nl-BE"/>
              <a:t> RDM</a:t>
            </a:r>
          </a:p>
          <a:p>
            <a:endParaRPr lang="nl-BE"/>
          </a:p>
          <a:p>
            <a:endParaRPr lang="nl-BE"/>
          </a:p>
          <a:p>
            <a:pPr marL="0" indent="0">
              <a:buNone/>
            </a:pPr>
            <a:endParaRPr lang="nl-BE"/>
          </a:p>
        </p:txBody>
      </p:sp>
      <p:pic>
        <p:nvPicPr>
          <p:cNvPr id="6" name="Picture 5" descr="Raf De Coster">
            <a:extLst>
              <a:ext uri="{FF2B5EF4-FFF2-40B4-BE49-F238E27FC236}">
                <a16:creationId xmlns:a16="http://schemas.microsoft.com/office/drawing/2014/main" id="{4E33B9ED-42E5-FDE3-B6AB-AFECDE8AFF12}"/>
              </a:ext>
            </a:extLst>
          </p:cNvPr>
          <p:cNvPicPr>
            <a:picLocks noChangeAspect="1"/>
          </p:cNvPicPr>
          <p:nvPr/>
        </p:nvPicPr>
        <p:blipFill>
          <a:blip r:embed="rId6"/>
          <a:stretch>
            <a:fillRect/>
          </a:stretch>
        </p:blipFill>
        <p:spPr>
          <a:xfrm>
            <a:off x="9125217" y="2538256"/>
            <a:ext cx="1562100" cy="1581150"/>
          </a:xfrm>
          <a:prstGeom prst="rect">
            <a:avLst/>
          </a:prstGeom>
        </p:spPr>
      </p:pic>
      <p:sp>
        <p:nvSpPr>
          <p:cNvPr id="7" name="Content Placeholder 2">
            <a:extLst>
              <a:ext uri="{FF2B5EF4-FFF2-40B4-BE49-F238E27FC236}">
                <a16:creationId xmlns:a16="http://schemas.microsoft.com/office/drawing/2014/main" id="{0D23CA73-1B7A-8847-A1A8-ED1CAF522880}"/>
              </a:ext>
            </a:extLst>
          </p:cNvPr>
          <p:cNvSpPr txBox="1">
            <a:spLocks/>
          </p:cNvSpPr>
          <p:nvPr/>
        </p:nvSpPr>
        <p:spPr>
          <a:xfrm>
            <a:off x="1598386" y="5963036"/>
            <a:ext cx="2833914" cy="644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ED672A"/>
              </a:buClr>
              <a:buFont typeface="Arial" panose="020B0604020202020204" pitchFamily="34" charset="0"/>
              <a:buChar char="•"/>
              <a:defRPr sz="2400" kern="1200">
                <a:solidFill>
                  <a:srgbClr val="1B2946"/>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ED672A"/>
              </a:buClr>
              <a:buFont typeface="Arial" panose="020B0604020202020204" pitchFamily="34" charset="0"/>
              <a:buChar char="•"/>
              <a:defRPr sz="2000" kern="1200">
                <a:solidFill>
                  <a:srgbClr val="1B2946"/>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ED672A"/>
              </a:buClr>
              <a:buFont typeface="Arial" panose="020B0604020202020204" pitchFamily="34" charset="0"/>
              <a:buChar char="•"/>
              <a:defRPr sz="1800" kern="1200">
                <a:solidFill>
                  <a:srgbClr val="1B2946"/>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7030A0"/>
                </a:solidFill>
              </a:rPr>
              <a:t>FOR THE FUTURE !!!</a:t>
            </a:r>
          </a:p>
        </p:txBody>
      </p:sp>
      <p:sp>
        <p:nvSpPr>
          <p:cNvPr id="9" name="TextBox 6">
            <a:extLst>
              <a:ext uri="{FF2B5EF4-FFF2-40B4-BE49-F238E27FC236}">
                <a16:creationId xmlns:a16="http://schemas.microsoft.com/office/drawing/2014/main" id="{19881BE1-615E-7269-132A-3DEAB606780D}"/>
              </a:ext>
            </a:extLst>
          </p:cNvPr>
          <p:cNvSpPr txBox="1"/>
          <p:nvPr/>
        </p:nvSpPr>
        <p:spPr>
          <a:xfrm>
            <a:off x="9123635" y="2108682"/>
            <a:ext cx="1455848" cy="369332"/>
          </a:xfrm>
          <a:prstGeom prst="rect">
            <a:avLst/>
          </a:prstGeom>
          <a:noFill/>
        </p:spPr>
        <p:txBody>
          <a:bodyPr wrap="non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dirty="0" err="1"/>
              <a:t>Raf</a:t>
            </a:r>
            <a:r>
              <a:rPr lang="nl-BE" dirty="0"/>
              <a:t> De Coster</a:t>
            </a:r>
          </a:p>
        </p:txBody>
      </p:sp>
    </p:spTree>
    <p:extLst>
      <p:ext uri="{BB962C8B-B14F-4D97-AF65-F5344CB8AC3E}">
        <p14:creationId xmlns:p14="http://schemas.microsoft.com/office/powerpoint/2010/main" val="27328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7" grpId="0" uiExpand="1" build="p"/>
    </p:bldLst>
  </p:timing>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435-5494-EFC5-0D24-303393AFD800}"/>
              </a:ext>
            </a:extLst>
          </p:cNvPr>
          <p:cNvSpPr>
            <a:spLocks noGrp="1"/>
          </p:cNvSpPr>
          <p:nvPr>
            <p:ph type="title"/>
          </p:nvPr>
        </p:nvSpPr>
        <p:spPr/>
        <p:txBody>
          <a:bodyPr/>
          <a:lstStyle/>
          <a:p>
            <a:r>
              <a:rPr lang="nl-BE" err="1"/>
              <a:t>What</a:t>
            </a:r>
            <a:r>
              <a:rPr lang="nl-BE"/>
              <a:t> is </a:t>
            </a:r>
            <a:r>
              <a:rPr lang="nl-BE" err="1"/>
              <a:t>ManGO</a:t>
            </a:r>
            <a:r>
              <a:rPr lang="nl-BE"/>
              <a:t> ?</a:t>
            </a:r>
            <a:endParaRPr lang="en-GB"/>
          </a:p>
        </p:txBody>
      </p:sp>
      <p:pic>
        <p:nvPicPr>
          <p:cNvPr id="4" name="Content Placeholder 3">
            <a:extLst>
              <a:ext uri="{FF2B5EF4-FFF2-40B4-BE49-F238E27FC236}">
                <a16:creationId xmlns:a16="http://schemas.microsoft.com/office/drawing/2014/main" id="{B0C45533-9AE1-8DE5-444D-4F47713E566A}"/>
              </a:ext>
            </a:extLst>
          </p:cNvPr>
          <p:cNvPicPr>
            <a:picLocks noGrp="1" noChangeAspect="1"/>
          </p:cNvPicPr>
          <p:nvPr>
            <p:ph idx="1"/>
          </p:nvPr>
        </p:nvPicPr>
        <p:blipFill>
          <a:blip r:embed="rId2"/>
          <a:stretch>
            <a:fillRect/>
          </a:stretch>
        </p:blipFill>
        <p:spPr>
          <a:xfrm>
            <a:off x="376092" y="2430463"/>
            <a:ext cx="6535883" cy="3797287"/>
          </a:xfrm>
          <a:prstGeom prst="rect">
            <a:avLst/>
          </a:prstGeom>
        </p:spPr>
      </p:pic>
      <p:pic>
        <p:nvPicPr>
          <p:cNvPr id="5" name="Picture 4">
            <a:extLst>
              <a:ext uri="{FF2B5EF4-FFF2-40B4-BE49-F238E27FC236}">
                <a16:creationId xmlns:a16="http://schemas.microsoft.com/office/drawing/2014/main" id="{715EFDA0-5A38-FA38-31E1-70283883397F}"/>
              </a:ext>
            </a:extLst>
          </p:cNvPr>
          <p:cNvPicPr>
            <a:picLocks noChangeAspect="1"/>
          </p:cNvPicPr>
          <p:nvPr/>
        </p:nvPicPr>
        <p:blipFill>
          <a:blip r:embed="rId3"/>
          <a:stretch>
            <a:fillRect/>
          </a:stretch>
        </p:blipFill>
        <p:spPr>
          <a:xfrm>
            <a:off x="7832280" y="2264829"/>
            <a:ext cx="2893164" cy="635528"/>
          </a:xfrm>
          <a:prstGeom prst="rect">
            <a:avLst/>
          </a:prstGeom>
        </p:spPr>
      </p:pic>
      <p:sp>
        <p:nvSpPr>
          <p:cNvPr id="6" name="Content Placeholder 2">
            <a:extLst>
              <a:ext uri="{FF2B5EF4-FFF2-40B4-BE49-F238E27FC236}">
                <a16:creationId xmlns:a16="http://schemas.microsoft.com/office/drawing/2014/main" id="{88C4B463-3528-ADFF-1A09-FD9CD05C401E}"/>
              </a:ext>
            </a:extLst>
          </p:cNvPr>
          <p:cNvSpPr>
            <a:spLocks noGrp="1"/>
          </p:cNvSpPr>
          <p:nvPr/>
        </p:nvSpPr>
        <p:spPr>
          <a:xfrm>
            <a:off x="7298219" y="2956992"/>
            <a:ext cx="4299990" cy="6655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i="0" dirty="0">
                <a:solidFill>
                  <a:srgbClr val="636363"/>
                </a:solidFill>
                <a:effectLst/>
                <a:latin typeface="Corbel"/>
                <a:cs typeface="Helvetica"/>
              </a:rPr>
              <a:t>I</a:t>
            </a:r>
            <a:r>
              <a:rPr lang="en-US" sz="2200" b="0" i="0" dirty="0">
                <a:solidFill>
                  <a:srgbClr val="636363"/>
                </a:solidFill>
                <a:effectLst/>
                <a:latin typeface="Corbel"/>
                <a:cs typeface="Helvetica"/>
              </a:rPr>
              <a:t>ntegrated </a:t>
            </a:r>
            <a:r>
              <a:rPr lang="en-US" sz="2200" b="1" i="0" dirty="0">
                <a:solidFill>
                  <a:srgbClr val="636363"/>
                </a:solidFill>
                <a:effectLst/>
                <a:latin typeface="Corbel"/>
                <a:cs typeface="Helvetica"/>
              </a:rPr>
              <a:t>R</a:t>
            </a:r>
            <a:r>
              <a:rPr lang="en-US" sz="2200" b="0" i="0" dirty="0">
                <a:solidFill>
                  <a:srgbClr val="636363"/>
                </a:solidFill>
                <a:effectLst/>
                <a:latin typeface="Corbel"/>
                <a:cs typeface="Helvetica"/>
              </a:rPr>
              <a:t>ule-</a:t>
            </a:r>
            <a:r>
              <a:rPr lang="en-US" sz="2200" b="1" i="0" dirty="0">
                <a:solidFill>
                  <a:srgbClr val="636363"/>
                </a:solidFill>
                <a:effectLst/>
                <a:latin typeface="Corbel"/>
                <a:cs typeface="Helvetica"/>
              </a:rPr>
              <a:t>O</a:t>
            </a:r>
            <a:r>
              <a:rPr lang="en-US" sz="2200" b="0" i="0" dirty="0">
                <a:solidFill>
                  <a:srgbClr val="636363"/>
                </a:solidFill>
                <a:effectLst/>
                <a:latin typeface="Corbel"/>
                <a:cs typeface="Helvetica"/>
              </a:rPr>
              <a:t>riented </a:t>
            </a:r>
            <a:br>
              <a:rPr lang="en-US" sz="2200" dirty="0">
                <a:solidFill>
                  <a:srgbClr val="636363"/>
                </a:solidFill>
                <a:latin typeface="Corbel"/>
                <a:cs typeface="Helvetica"/>
              </a:rPr>
            </a:br>
            <a:r>
              <a:rPr lang="en-US" sz="2200" b="1" i="0" dirty="0">
                <a:solidFill>
                  <a:srgbClr val="636363"/>
                </a:solidFill>
                <a:effectLst/>
                <a:latin typeface="Corbel"/>
                <a:cs typeface="Helvetica"/>
              </a:rPr>
              <a:t>D</a:t>
            </a:r>
            <a:r>
              <a:rPr lang="en-US" sz="2200" b="0" i="0" dirty="0">
                <a:solidFill>
                  <a:srgbClr val="636363"/>
                </a:solidFill>
                <a:effectLst/>
                <a:latin typeface="Corbel"/>
                <a:cs typeface="Helvetica"/>
              </a:rPr>
              <a:t>ata </a:t>
            </a:r>
            <a:r>
              <a:rPr lang="en-US" sz="2200" b="1" i="0" dirty="0">
                <a:solidFill>
                  <a:srgbClr val="636363"/>
                </a:solidFill>
                <a:effectLst/>
                <a:latin typeface="Corbel"/>
                <a:cs typeface="Helvetica"/>
              </a:rPr>
              <a:t>S</a:t>
            </a:r>
            <a:r>
              <a:rPr lang="en-US" sz="2200" b="0" i="0" dirty="0">
                <a:solidFill>
                  <a:srgbClr val="636363"/>
                </a:solidFill>
                <a:effectLst/>
                <a:latin typeface="Corbel"/>
                <a:cs typeface="Helvetica"/>
              </a:rPr>
              <a:t>ystem (</a:t>
            </a:r>
            <a:r>
              <a:rPr lang="en-US" sz="2200" b="0" i="0" dirty="0" err="1">
                <a:solidFill>
                  <a:srgbClr val="636363"/>
                </a:solidFill>
                <a:effectLst/>
                <a:latin typeface="Corbel"/>
                <a:cs typeface="Helvetica"/>
              </a:rPr>
              <a:t>iRODS</a:t>
            </a:r>
            <a:r>
              <a:rPr lang="en-US" sz="2200" b="0" i="0" dirty="0">
                <a:solidFill>
                  <a:srgbClr val="636363"/>
                </a:solidFill>
                <a:effectLst/>
                <a:latin typeface="Corbel"/>
                <a:cs typeface="Helvetica"/>
              </a:rPr>
              <a:t>)</a:t>
            </a:r>
            <a:endParaRPr lang="nl-BE" sz="1800" dirty="0">
              <a:solidFill>
                <a:srgbClr val="636363"/>
              </a:solidFill>
              <a:latin typeface="Corbel"/>
              <a:ea typeface="Calibri"/>
              <a:cs typeface="Helvetica"/>
            </a:endParaRPr>
          </a:p>
        </p:txBody>
      </p:sp>
      <p:pic>
        <p:nvPicPr>
          <p:cNvPr id="7" name="Picture 6">
            <a:extLst>
              <a:ext uri="{FF2B5EF4-FFF2-40B4-BE49-F238E27FC236}">
                <a16:creationId xmlns:a16="http://schemas.microsoft.com/office/drawing/2014/main" id="{0F5980D7-ACA4-B7F4-697C-D4118744C6A7}"/>
              </a:ext>
            </a:extLst>
          </p:cNvPr>
          <p:cNvPicPr>
            <a:picLocks noChangeAspect="1"/>
          </p:cNvPicPr>
          <p:nvPr/>
        </p:nvPicPr>
        <p:blipFill rotWithShape="1">
          <a:blip r:embed="rId4"/>
          <a:srcRect l="83090" t="30306"/>
          <a:stretch/>
        </p:blipFill>
        <p:spPr>
          <a:xfrm>
            <a:off x="10335480" y="186870"/>
            <a:ext cx="1161195" cy="1203984"/>
          </a:xfrm>
          <a:prstGeom prst="rect">
            <a:avLst/>
          </a:prstGeom>
          <a:ln w="9525">
            <a:solidFill>
              <a:schemeClr val="bg1"/>
            </a:solidFill>
          </a:ln>
        </p:spPr>
      </p:pic>
      <p:sp>
        <p:nvSpPr>
          <p:cNvPr id="8" name="TextBox 6">
            <a:extLst>
              <a:ext uri="{FF2B5EF4-FFF2-40B4-BE49-F238E27FC236}">
                <a16:creationId xmlns:a16="http://schemas.microsoft.com/office/drawing/2014/main" id="{BB038B01-9820-37E9-572A-8F935BAEB35F}"/>
              </a:ext>
            </a:extLst>
          </p:cNvPr>
          <p:cNvSpPr txBox="1"/>
          <p:nvPr/>
        </p:nvSpPr>
        <p:spPr>
          <a:xfrm>
            <a:off x="9918111" y="1165008"/>
            <a:ext cx="1995931" cy="369332"/>
          </a:xfrm>
          <a:prstGeom prst="rect">
            <a:avLst/>
          </a:prstGeom>
          <a:noFill/>
        </p:spPr>
        <p:txBody>
          <a:bodyPr wrap="non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dirty="0"/>
              <a:t>Ingrid Barcena Roig</a:t>
            </a:r>
          </a:p>
        </p:txBody>
      </p:sp>
      <p:sp>
        <p:nvSpPr>
          <p:cNvPr id="3" name="Content Placeholder 2">
            <a:extLst>
              <a:ext uri="{FF2B5EF4-FFF2-40B4-BE49-F238E27FC236}">
                <a16:creationId xmlns:a16="http://schemas.microsoft.com/office/drawing/2014/main" id="{A7BAC729-2277-5217-24AE-7887A87CE0F1}"/>
              </a:ext>
            </a:extLst>
          </p:cNvPr>
          <p:cNvSpPr>
            <a:spLocks noGrp="1"/>
          </p:cNvSpPr>
          <p:nvPr/>
        </p:nvSpPr>
        <p:spPr>
          <a:xfrm>
            <a:off x="7756794" y="4107812"/>
            <a:ext cx="3941639" cy="2385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D672A"/>
              </a:buClr>
            </a:pPr>
            <a:r>
              <a:rPr lang="en-US" sz="2000" b="0" i="0" dirty="0">
                <a:effectLst/>
                <a:latin typeface="Corbel"/>
                <a:cs typeface="Helvetica"/>
              </a:rPr>
              <a:t>open source</a:t>
            </a:r>
            <a:br>
              <a:rPr lang="en-US" sz="2000" b="0" i="0" dirty="0">
                <a:effectLst/>
                <a:latin typeface="Corbel"/>
                <a:cs typeface="Helvetica"/>
              </a:rPr>
            </a:br>
            <a:r>
              <a:rPr lang="en-US" sz="2000" b="0" i="0" dirty="0">
                <a:effectLst/>
                <a:latin typeface="Corbel"/>
                <a:cs typeface="Helvetica"/>
              </a:rPr>
              <a:t>data management software</a:t>
            </a:r>
            <a:br>
              <a:rPr lang="en-US" sz="2000" dirty="0">
                <a:latin typeface="Corbel"/>
                <a:cs typeface="Helvetica"/>
              </a:rPr>
            </a:br>
            <a:endParaRPr lang="en-US" sz="2000" b="0" i="0" dirty="0">
              <a:effectLst/>
              <a:latin typeface="Corbel"/>
              <a:cs typeface="Helvetica"/>
            </a:endParaRPr>
          </a:p>
          <a:p>
            <a:pPr>
              <a:buClr>
                <a:srgbClr val="ED672A"/>
              </a:buClr>
            </a:pPr>
            <a:r>
              <a:rPr lang="en-US" sz="2000" b="0" i="0" dirty="0">
                <a:effectLst/>
                <a:latin typeface="Corbel"/>
                <a:cs typeface="Helvetica"/>
              </a:rPr>
              <a:t>used </a:t>
            </a:r>
            <a:r>
              <a:rPr lang="en-US" sz="2000" dirty="0">
                <a:latin typeface="Corbel"/>
                <a:cs typeface="Helvetica"/>
              </a:rPr>
              <a:t>by  worldwide.</a:t>
            </a:r>
          </a:p>
          <a:p>
            <a:pPr lvl="1">
              <a:buClr>
                <a:srgbClr val="7030A0"/>
              </a:buClr>
            </a:pPr>
            <a:r>
              <a:rPr lang="en-US" sz="1800" dirty="0">
                <a:latin typeface="Corbel"/>
                <a:cs typeface="Helvetica"/>
              </a:rPr>
              <a:t>Research</a:t>
            </a:r>
            <a:endParaRPr lang="nl-BE" sz="1800" dirty="0">
              <a:latin typeface="Corbel"/>
              <a:ea typeface="Calibri"/>
              <a:cs typeface="Helvetica"/>
            </a:endParaRPr>
          </a:p>
          <a:p>
            <a:pPr lvl="1">
              <a:buClr>
                <a:srgbClr val="7030A0"/>
              </a:buClr>
            </a:pPr>
            <a:r>
              <a:rPr lang="en-US" sz="1800" dirty="0">
                <a:latin typeface="Corbel"/>
                <a:cs typeface="Helvetica"/>
              </a:rPr>
              <a:t>Commercial</a:t>
            </a:r>
            <a:endParaRPr lang="nl-BE" sz="1800" dirty="0">
              <a:latin typeface="Corbel"/>
              <a:ea typeface="Calibri"/>
              <a:cs typeface="Helvetica"/>
            </a:endParaRPr>
          </a:p>
          <a:p>
            <a:pPr lvl="1">
              <a:buClr>
                <a:srgbClr val="7030A0"/>
              </a:buClr>
            </a:pPr>
            <a:r>
              <a:rPr lang="en-US" sz="1800" dirty="0">
                <a:latin typeface="Corbel"/>
                <a:cs typeface="Helvetica"/>
              </a:rPr>
              <a:t>Governmental</a:t>
            </a:r>
            <a:r>
              <a:rPr lang="en-US" sz="1800" b="0" i="0" dirty="0">
                <a:effectLst/>
                <a:latin typeface="Corbel"/>
                <a:cs typeface="Helvetica"/>
              </a:rPr>
              <a:t> organizations</a:t>
            </a:r>
            <a:endParaRPr lang="nl-BE" sz="1800" dirty="0">
              <a:latin typeface="Corbel"/>
              <a:ea typeface="Calibri"/>
              <a:cs typeface="Helvetica"/>
            </a:endParaRPr>
          </a:p>
        </p:txBody>
      </p:sp>
    </p:spTree>
    <p:extLst>
      <p:ext uri="{BB962C8B-B14F-4D97-AF65-F5344CB8AC3E}">
        <p14:creationId xmlns:p14="http://schemas.microsoft.com/office/powerpoint/2010/main" val="3368144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14E6-E8EA-6723-FDE3-30BE98DEA00B}"/>
              </a:ext>
            </a:extLst>
          </p:cNvPr>
          <p:cNvSpPr>
            <a:spLocks noGrp="1"/>
          </p:cNvSpPr>
          <p:nvPr>
            <p:ph type="title"/>
          </p:nvPr>
        </p:nvSpPr>
        <p:spPr>
          <a:xfrm>
            <a:off x="820058" y="250031"/>
            <a:ext cx="10515600" cy="1325563"/>
          </a:xfrm>
        </p:spPr>
        <p:txBody>
          <a:bodyPr/>
          <a:lstStyle/>
          <a:p>
            <a:r>
              <a:rPr lang="nl-BE"/>
              <a:t>Where to save data</a:t>
            </a:r>
            <a:endParaRPr lang="en-GB"/>
          </a:p>
        </p:txBody>
      </p:sp>
      <p:sp>
        <p:nvSpPr>
          <p:cNvPr id="3" name="Content Placeholder 2">
            <a:extLst>
              <a:ext uri="{FF2B5EF4-FFF2-40B4-BE49-F238E27FC236}">
                <a16:creationId xmlns:a16="http://schemas.microsoft.com/office/drawing/2014/main" id="{3E897A4F-43E7-54A3-244E-8CDB8A6AF767}"/>
              </a:ext>
            </a:extLst>
          </p:cNvPr>
          <p:cNvSpPr>
            <a:spLocks noGrp="1"/>
          </p:cNvSpPr>
          <p:nvPr>
            <p:ph idx="1"/>
          </p:nvPr>
        </p:nvSpPr>
        <p:spPr>
          <a:xfrm>
            <a:off x="820058" y="2099469"/>
            <a:ext cx="4107542" cy="1850231"/>
          </a:xfrm>
        </p:spPr>
        <p:txBody>
          <a:bodyPr>
            <a:normAutofit/>
          </a:bodyPr>
          <a:lstStyle/>
          <a:p>
            <a:r>
              <a:rPr lang="nl-BE"/>
              <a:t>Other option:</a:t>
            </a:r>
            <a:br>
              <a:rPr lang="nl-BE"/>
            </a:br>
            <a:endParaRPr lang="nl-BE"/>
          </a:p>
          <a:p>
            <a:pPr lvl="1"/>
            <a:r>
              <a:rPr lang="en-US"/>
              <a:t>A Metadata Platform for the Modern Data Stack</a:t>
            </a:r>
            <a:endParaRPr lang="nl-BE"/>
          </a:p>
        </p:txBody>
      </p:sp>
      <p:pic>
        <p:nvPicPr>
          <p:cNvPr id="1026" name="Picture 2" descr="DataHub: A generalized metadata search &amp; discovery tool">
            <a:extLst>
              <a:ext uri="{FF2B5EF4-FFF2-40B4-BE49-F238E27FC236}">
                <a16:creationId xmlns:a16="http://schemas.microsoft.com/office/drawing/2014/main" id="{F751D35C-AB5A-84F1-3213-3548985CB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636" y="914400"/>
            <a:ext cx="4154388" cy="3771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ixir Europe logo - DiSSCo">
            <a:extLst>
              <a:ext uri="{FF2B5EF4-FFF2-40B4-BE49-F238E27FC236}">
                <a16:creationId xmlns:a16="http://schemas.microsoft.com/office/drawing/2014/main" id="{479F7901-C4ED-40DA-5BB2-B8B6C11A1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586" y="5350669"/>
            <a:ext cx="1178286" cy="8874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s VIB">
            <a:extLst>
              <a:ext uri="{FF2B5EF4-FFF2-40B4-BE49-F238E27FC236}">
                <a16:creationId xmlns:a16="http://schemas.microsoft.com/office/drawing/2014/main" id="{BC8711CC-5217-AF98-310B-6AF5D2DBC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544" y="5342023"/>
            <a:ext cx="1246272" cy="8040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24AB6E91-3991-BC29-CB79-3AB63372EA63}"/>
              </a:ext>
            </a:extLst>
          </p:cNvPr>
          <p:cNvSpPr/>
          <p:nvPr/>
        </p:nvSpPr>
        <p:spPr>
          <a:xfrm rot="5400000">
            <a:off x="8160444" y="3788871"/>
            <a:ext cx="297742" cy="2513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4045982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14E6-E8EA-6723-FDE3-30BE98DEA00B}"/>
              </a:ext>
            </a:extLst>
          </p:cNvPr>
          <p:cNvSpPr>
            <a:spLocks noGrp="1"/>
          </p:cNvSpPr>
          <p:nvPr>
            <p:ph type="title"/>
          </p:nvPr>
        </p:nvSpPr>
        <p:spPr/>
        <p:txBody>
          <a:bodyPr/>
          <a:lstStyle/>
          <a:p>
            <a:r>
              <a:rPr lang="nl-BE"/>
              <a:t>RDM: </a:t>
            </a:r>
            <a:r>
              <a:rPr lang="nl-BE" err="1"/>
              <a:t>where</a:t>
            </a:r>
            <a:r>
              <a:rPr lang="nl-BE"/>
              <a:t> </a:t>
            </a:r>
            <a:r>
              <a:rPr lang="nl-BE" err="1"/>
              <a:t>to</a:t>
            </a:r>
            <a:r>
              <a:rPr lang="nl-BE"/>
              <a:t> save </a:t>
            </a:r>
            <a:r>
              <a:rPr lang="nl-BE" err="1"/>
              <a:t>your</a:t>
            </a:r>
            <a:r>
              <a:rPr lang="nl-BE"/>
              <a:t> code</a:t>
            </a:r>
            <a:endParaRPr lang="en-GB"/>
          </a:p>
        </p:txBody>
      </p:sp>
      <p:sp>
        <p:nvSpPr>
          <p:cNvPr id="3" name="Content Placeholder 2">
            <a:extLst>
              <a:ext uri="{FF2B5EF4-FFF2-40B4-BE49-F238E27FC236}">
                <a16:creationId xmlns:a16="http://schemas.microsoft.com/office/drawing/2014/main" id="{3E897A4F-43E7-54A3-244E-8CDB8A6AF767}"/>
              </a:ext>
            </a:extLst>
          </p:cNvPr>
          <p:cNvSpPr>
            <a:spLocks noGrp="1"/>
          </p:cNvSpPr>
          <p:nvPr>
            <p:ph sz="half" idx="1"/>
          </p:nvPr>
        </p:nvSpPr>
        <p:spPr>
          <a:xfrm>
            <a:off x="838200" y="1825625"/>
            <a:ext cx="8191500" cy="4351338"/>
          </a:xfrm>
        </p:spPr>
        <p:txBody>
          <a:bodyPr>
            <a:normAutofit/>
          </a:bodyPr>
          <a:lstStyle/>
          <a:p>
            <a:r>
              <a:rPr lang="nl-BE" sz="2400" dirty="0"/>
              <a:t>For your code :</a:t>
            </a:r>
          </a:p>
          <a:p>
            <a:pPr marL="0" indent="0">
              <a:buNone/>
            </a:pPr>
            <a:endParaRPr lang="nl-BE" sz="2400" dirty="0"/>
          </a:p>
          <a:p>
            <a:r>
              <a:rPr lang="nl-BE" sz="2400" dirty="0"/>
              <a:t>BIC GitHub repository: </a:t>
            </a:r>
            <a:r>
              <a:rPr lang="nl-BE" sz="2400" dirty="0">
                <a:solidFill>
                  <a:srgbClr val="ED672A"/>
                </a:solidFill>
                <a:hlinkClick r:id="rId3">
                  <a:extLst>
                    <a:ext uri="{A12FA001-AC4F-418D-AE19-62706E023703}">
                      <ahyp:hlinkClr xmlns:ahyp="http://schemas.microsoft.com/office/drawing/2018/hyperlinkcolor" val="tx"/>
                    </a:ext>
                  </a:extLst>
                </a:hlinkClick>
              </a:rPr>
              <a:t>vib-bic-code</a:t>
            </a:r>
            <a:endParaRPr lang="nl-BE" sz="2400" dirty="0">
              <a:solidFill>
                <a:srgbClr val="ED672A"/>
              </a:solidFill>
            </a:endParaRPr>
          </a:p>
          <a:p>
            <a:endParaRPr lang="nl-BE" sz="2400" dirty="0">
              <a:solidFill>
                <a:srgbClr val="ED672A"/>
              </a:solidFill>
            </a:endParaRPr>
          </a:p>
          <a:p>
            <a:r>
              <a:rPr lang="nl-BE" sz="2400" dirty="0"/>
              <a:t>BIC GitHub training</a:t>
            </a:r>
            <a:r>
              <a:rPr lang="nl-BE" sz="2400" dirty="0">
                <a:solidFill>
                  <a:srgbClr val="ED672A"/>
                </a:solidFill>
              </a:rPr>
              <a:t>: </a:t>
            </a:r>
            <a:r>
              <a:rPr lang="nl-BE" sz="2400" dirty="0">
                <a:solidFill>
                  <a:srgbClr val="ED672A"/>
                </a:solidFill>
                <a:hlinkClick r:id="rId4">
                  <a:extLst>
                    <a:ext uri="{A12FA001-AC4F-418D-AE19-62706E023703}">
                      <ahyp:hlinkClr xmlns:ahyp="http://schemas.microsoft.com/office/drawing/2018/hyperlinkcolor" val="tx"/>
                    </a:ext>
                  </a:extLst>
                </a:hlinkClick>
              </a:rPr>
              <a:t>HPC_training_Bioimaging</a:t>
            </a:r>
            <a:endParaRPr lang="nl-BE" sz="2400" dirty="0">
              <a:solidFill>
                <a:srgbClr val="ED672A"/>
              </a:solidFill>
            </a:endParaRPr>
          </a:p>
          <a:p>
            <a:endParaRPr lang="nl-BE" sz="2400" dirty="0"/>
          </a:p>
          <a:p>
            <a:r>
              <a:rPr lang="nl-BE" sz="2400" dirty="0">
                <a:solidFill>
                  <a:srgbClr val="ED672A"/>
                </a:solidFill>
                <a:hlinkClick r:id="rId5">
                  <a:extLst>
                    <a:ext uri="{A12FA001-AC4F-418D-AE19-62706E023703}">
                      <ahyp:hlinkClr xmlns:ahyp="http://schemas.microsoft.com/office/drawing/2018/hyperlinkcolor" val="tx"/>
                    </a:ext>
                  </a:extLst>
                </a:hlinkClick>
              </a:rPr>
              <a:t>VIB course </a:t>
            </a:r>
            <a:endParaRPr lang="nl-BE" sz="2400" dirty="0">
              <a:solidFill>
                <a:srgbClr val="ED672A"/>
              </a:solidFill>
            </a:endParaRPr>
          </a:p>
          <a:p>
            <a:pPr lvl="1"/>
            <a:r>
              <a:rPr lang="nl-BE" dirty="0"/>
              <a:t>next  GitHub session in September</a:t>
            </a:r>
          </a:p>
          <a:p>
            <a:pPr lvl="1"/>
            <a:r>
              <a:rPr lang="nl-BE" dirty="0"/>
              <a:t>RDM session after summer</a:t>
            </a:r>
          </a:p>
          <a:p>
            <a:endParaRPr lang="nl-BE" sz="2400" dirty="0"/>
          </a:p>
          <a:p>
            <a:endParaRPr lang="nl-BE" sz="2400" dirty="0"/>
          </a:p>
        </p:txBody>
      </p:sp>
      <p:pic>
        <p:nvPicPr>
          <p:cNvPr id="1026" name="Picture 2" descr="GitHub - Wikipedia">
            <a:extLst>
              <a:ext uri="{FF2B5EF4-FFF2-40B4-BE49-F238E27FC236}">
                <a16:creationId xmlns:a16="http://schemas.microsoft.com/office/drawing/2014/main" id="{F9FD83BD-AD6C-154B-1CED-9A54EECD8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923" y="1550988"/>
            <a:ext cx="912405" cy="91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39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4FCD-0BFB-E638-CB72-BE0F7FCC1439}"/>
              </a:ext>
            </a:extLst>
          </p:cNvPr>
          <p:cNvSpPr>
            <a:spLocks noGrp="1"/>
          </p:cNvSpPr>
          <p:nvPr>
            <p:ph type="title"/>
          </p:nvPr>
        </p:nvSpPr>
        <p:spPr>
          <a:xfrm>
            <a:off x="815773" y="-10545"/>
            <a:ext cx="10515600" cy="1325563"/>
          </a:xfrm>
        </p:spPr>
        <p:txBody>
          <a:bodyPr/>
          <a:lstStyle/>
          <a:p>
            <a:r>
              <a:rPr lang="nl-BE" sz="3600">
                <a:solidFill>
                  <a:srgbClr val="1B2946"/>
                </a:solidFill>
                <a:latin typeface="+mj-lt"/>
              </a:rPr>
              <a:t>Collaboration with </a:t>
            </a:r>
            <a:r>
              <a:rPr lang="nl-BE" sz="3600">
                <a:solidFill>
                  <a:srgbClr val="41B7B9"/>
                </a:solidFill>
                <a:latin typeface="+mj-lt"/>
              </a:rPr>
              <a:t>VSC</a:t>
            </a:r>
            <a:endParaRPr lang="en-GB" sz="3600">
              <a:solidFill>
                <a:srgbClr val="41B7B9"/>
              </a:solidFill>
              <a:latin typeface="+mj-lt"/>
            </a:endParaRPr>
          </a:p>
        </p:txBody>
      </p:sp>
      <p:pic>
        <p:nvPicPr>
          <p:cNvPr id="15" name="Picture 6" descr="VSC Tier1 Compute status page">
            <a:extLst>
              <a:ext uri="{FF2B5EF4-FFF2-40B4-BE49-F238E27FC236}">
                <a16:creationId xmlns:a16="http://schemas.microsoft.com/office/drawing/2014/main" id="{075F3682-BC71-8D08-C111-A74100B98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815" y="287282"/>
            <a:ext cx="2498701" cy="699636"/>
          </a:xfrm>
          <a:prstGeom prst="rect">
            <a:avLst/>
          </a:prstGeom>
          <a:noFill/>
          <a:extLst>
            <a:ext uri="{909E8E84-426E-40DD-AFC4-6F175D3DCCD1}">
              <a14:hiddenFill xmlns:a14="http://schemas.microsoft.com/office/drawing/2010/main">
                <a:solidFill>
                  <a:srgbClr val="FFFFFF"/>
                </a:solidFill>
              </a14:hiddenFill>
            </a:ext>
          </a:extLst>
        </p:spPr>
      </p:pic>
      <p:pic>
        <p:nvPicPr>
          <p:cNvPr id="46" name="Content Placeholder 5">
            <a:extLst>
              <a:ext uri="{FF2B5EF4-FFF2-40B4-BE49-F238E27FC236}">
                <a16:creationId xmlns:a16="http://schemas.microsoft.com/office/drawing/2014/main" id="{56230132-829B-C5E4-0DE8-39D30C33D2AA}"/>
              </a:ext>
            </a:extLst>
          </p:cNvPr>
          <p:cNvPicPr>
            <a:picLocks noChangeAspect="1"/>
          </p:cNvPicPr>
          <p:nvPr/>
        </p:nvPicPr>
        <p:blipFill rotWithShape="1">
          <a:blip r:embed="rId4"/>
          <a:srcRect t="15456"/>
          <a:stretch/>
        </p:blipFill>
        <p:spPr>
          <a:xfrm>
            <a:off x="4098219" y="4228289"/>
            <a:ext cx="820397" cy="325991"/>
          </a:xfrm>
          <a:prstGeom prst="rect">
            <a:avLst/>
          </a:prstGeom>
          <a:noFill/>
        </p:spPr>
      </p:pic>
      <p:pic>
        <p:nvPicPr>
          <p:cNvPr id="47" name="Content Placeholder 5">
            <a:extLst>
              <a:ext uri="{FF2B5EF4-FFF2-40B4-BE49-F238E27FC236}">
                <a16:creationId xmlns:a16="http://schemas.microsoft.com/office/drawing/2014/main" id="{9F64D511-0775-7DE2-08B8-6E7A2C3552E7}"/>
              </a:ext>
            </a:extLst>
          </p:cNvPr>
          <p:cNvPicPr>
            <a:picLocks noChangeAspect="1"/>
          </p:cNvPicPr>
          <p:nvPr/>
        </p:nvPicPr>
        <p:blipFill rotWithShape="1">
          <a:blip r:embed="rId4"/>
          <a:srcRect t="15456"/>
          <a:stretch/>
        </p:blipFill>
        <p:spPr>
          <a:xfrm>
            <a:off x="7255077" y="4181633"/>
            <a:ext cx="820397" cy="325991"/>
          </a:xfrm>
          <a:prstGeom prst="rect">
            <a:avLst/>
          </a:prstGeom>
          <a:noFill/>
        </p:spPr>
      </p:pic>
      <p:pic>
        <p:nvPicPr>
          <p:cNvPr id="48" name="Picture 47" descr="Image result for logo bioimage archive">
            <a:extLst>
              <a:ext uri="{FF2B5EF4-FFF2-40B4-BE49-F238E27FC236}">
                <a16:creationId xmlns:a16="http://schemas.microsoft.com/office/drawing/2014/main" id="{3A8F67E1-6F95-73B9-3C36-7C57DD78B83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025" t="14257" r="19831" b="31234"/>
          <a:stretch/>
        </p:blipFill>
        <p:spPr bwMode="auto">
          <a:xfrm>
            <a:off x="7993884" y="2583298"/>
            <a:ext cx="390618" cy="394591"/>
          </a:xfrm>
          <a:prstGeom prst="rect">
            <a:avLst/>
          </a:prstGeom>
          <a:noFill/>
          <a:extLst>
            <a:ext uri="{909E8E84-426E-40DD-AFC4-6F175D3DCCD1}">
              <a14:hiddenFill xmlns:a14="http://schemas.microsoft.com/office/drawing/2010/main">
                <a:solidFill>
                  <a:srgbClr val="FFFFFF"/>
                </a:solidFill>
              </a14:hiddenFill>
            </a:ext>
          </a:extLst>
        </p:spPr>
      </p:pic>
      <p:sp>
        <p:nvSpPr>
          <p:cNvPr id="49" name="AutoShape 4" descr="Search in sidebar query">
            <a:extLst>
              <a:ext uri="{FF2B5EF4-FFF2-40B4-BE49-F238E27FC236}">
                <a16:creationId xmlns:a16="http://schemas.microsoft.com/office/drawing/2014/main" id="{524694F8-7D79-5FCD-30C9-49AA126885C6}"/>
              </a:ext>
            </a:extLst>
          </p:cNvPr>
          <p:cNvSpPr>
            <a:spLocks noChangeAspect="1" noChangeArrowheads="1"/>
          </p:cNvSpPr>
          <p:nvPr/>
        </p:nvSpPr>
        <p:spPr bwMode="auto">
          <a:xfrm>
            <a:off x="5876559" y="33514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0" name="Content Placeholder 5">
            <a:extLst>
              <a:ext uri="{FF2B5EF4-FFF2-40B4-BE49-F238E27FC236}">
                <a16:creationId xmlns:a16="http://schemas.microsoft.com/office/drawing/2014/main" id="{C71D8FAA-A0E6-8531-C999-3A94F077CFD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81310" y="4307575"/>
            <a:ext cx="400097" cy="400097"/>
          </a:xfrm>
          <a:prstGeom prst="rect">
            <a:avLst/>
          </a:prstGeom>
        </p:spPr>
      </p:pic>
      <p:pic>
        <p:nvPicPr>
          <p:cNvPr id="51" name="Content Placeholder 4">
            <a:extLst>
              <a:ext uri="{FF2B5EF4-FFF2-40B4-BE49-F238E27FC236}">
                <a16:creationId xmlns:a16="http://schemas.microsoft.com/office/drawing/2014/main" id="{4F8A3D86-6F10-7AE4-D721-3AD812B5977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21" t="45057" r="73997" b="45401"/>
          <a:stretch/>
        </p:blipFill>
        <p:spPr>
          <a:xfrm>
            <a:off x="3535828" y="3870787"/>
            <a:ext cx="399039" cy="429209"/>
          </a:xfrm>
          <a:prstGeom prst="rect">
            <a:avLst/>
          </a:prstGeom>
        </p:spPr>
      </p:pic>
      <p:pic>
        <p:nvPicPr>
          <p:cNvPr id="53" name="Picture 52" descr="A black and white sign&#10;&#10;Description automatically generated with medium confidence">
            <a:extLst>
              <a:ext uri="{FF2B5EF4-FFF2-40B4-BE49-F238E27FC236}">
                <a16:creationId xmlns:a16="http://schemas.microsoft.com/office/drawing/2014/main" id="{0C8A00F9-CAD5-61FF-6392-A8D47BAC7E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858" y="3414714"/>
            <a:ext cx="663912" cy="477358"/>
          </a:xfrm>
          <a:prstGeom prst="rect">
            <a:avLst/>
          </a:prstGeom>
        </p:spPr>
      </p:pic>
      <p:pic>
        <p:nvPicPr>
          <p:cNvPr id="54" name="Picture 53" descr="A picture containing logo&#10;&#10;Description automatically generated">
            <a:extLst>
              <a:ext uri="{FF2B5EF4-FFF2-40B4-BE49-F238E27FC236}">
                <a16:creationId xmlns:a16="http://schemas.microsoft.com/office/drawing/2014/main" id="{7B2A5C2B-A060-6943-DF11-79D5777D93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9966" y="4016939"/>
            <a:ext cx="805168" cy="290636"/>
          </a:xfrm>
          <a:prstGeom prst="rect">
            <a:avLst/>
          </a:prstGeom>
        </p:spPr>
      </p:pic>
      <p:pic>
        <p:nvPicPr>
          <p:cNvPr id="55" name="Picture 54" descr="Logo, company name&#10;&#10;Description automatically generated">
            <a:extLst>
              <a:ext uri="{FF2B5EF4-FFF2-40B4-BE49-F238E27FC236}">
                <a16:creationId xmlns:a16="http://schemas.microsoft.com/office/drawing/2014/main" id="{A40DAC91-7F46-2600-941A-8E9FAC286F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4635" y="1926850"/>
            <a:ext cx="642938" cy="642938"/>
          </a:xfrm>
          <a:prstGeom prst="rect">
            <a:avLst/>
          </a:prstGeom>
        </p:spPr>
      </p:pic>
      <p:grpSp>
        <p:nvGrpSpPr>
          <p:cNvPr id="73" name="Group 72">
            <a:extLst>
              <a:ext uri="{FF2B5EF4-FFF2-40B4-BE49-F238E27FC236}">
                <a16:creationId xmlns:a16="http://schemas.microsoft.com/office/drawing/2014/main" id="{60294810-22CC-E400-8396-7F02CBA126A5}"/>
              </a:ext>
            </a:extLst>
          </p:cNvPr>
          <p:cNvGrpSpPr/>
          <p:nvPr/>
        </p:nvGrpSpPr>
        <p:grpSpPr>
          <a:xfrm>
            <a:off x="2026294" y="1847271"/>
            <a:ext cx="7413662" cy="4574550"/>
            <a:chOff x="2079638" y="1767380"/>
            <a:chExt cx="7413662" cy="4574550"/>
          </a:xfrm>
        </p:grpSpPr>
        <p:pic>
          <p:nvPicPr>
            <p:cNvPr id="52" name="Content Placeholder 4">
              <a:extLst>
                <a:ext uri="{FF2B5EF4-FFF2-40B4-BE49-F238E27FC236}">
                  <a16:creationId xmlns:a16="http://schemas.microsoft.com/office/drawing/2014/main" id="{3FB50879-5A3B-4EEF-5E6C-6E302A4690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9638" y="1767380"/>
              <a:ext cx="7413662" cy="4497858"/>
            </a:xfrm>
            <a:prstGeom prst="rect">
              <a:avLst/>
            </a:prstGeom>
          </p:spPr>
        </p:pic>
        <p:sp>
          <p:nvSpPr>
            <p:cNvPr id="56" name="Rectangle 55">
              <a:extLst>
                <a:ext uri="{FF2B5EF4-FFF2-40B4-BE49-F238E27FC236}">
                  <a16:creationId xmlns:a16="http://schemas.microsoft.com/office/drawing/2014/main" id="{51A2DC8C-9528-96AD-BE17-7043F9E76BBF}"/>
                </a:ext>
              </a:extLst>
            </p:cNvPr>
            <p:cNvSpPr/>
            <p:nvPr/>
          </p:nvSpPr>
          <p:spPr>
            <a:xfrm>
              <a:off x="2128251" y="5045233"/>
              <a:ext cx="2502354" cy="12966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7" name="Picture 56" descr="Text&#10;&#10;Description automatically generated">
            <a:extLst>
              <a:ext uri="{FF2B5EF4-FFF2-40B4-BE49-F238E27FC236}">
                <a16:creationId xmlns:a16="http://schemas.microsoft.com/office/drawing/2014/main" id="{F26E5DF8-CB83-707D-99BE-980449FAF7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513" y="2551687"/>
            <a:ext cx="960120" cy="428625"/>
          </a:xfrm>
          <a:prstGeom prst="rect">
            <a:avLst/>
          </a:prstGeom>
        </p:spPr>
      </p:pic>
      <p:pic>
        <p:nvPicPr>
          <p:cNvPr id="58" name="Picture 57" descr="Logo&#10;&#10;Description automatically generated with medium confidence">
            <a:extLst>
              <a:ext uri="{FF2B5EF4-FFF2-40B4-BE49-F238E27FC236}">
                <a16:creationId xmlns:a16="http://schemas.microsoft.com/office/drawing/2014/main" id="{44F9A882-EB98-5956-960C-7F61BB4A9C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6375" y="3010136"/>
            <a:ext cx="1108710" cy="371475"/>
          </a:xfrm>
          <a:prstGeom prst="rect">
            <a:avLst/>
          </a:prstGeom>
        </p:spPr>
      </p:pic>
      <p:sp>
        <p:nvSpPr>
          <p:cNvPr id="62" name="Rectangle 61">
            <a:extLst>
              <a:ext uri="{FF2B5EF4-FFF2-40B4-BE49-F238E27FC236}">
                <a16:creationId xmlns:a16="http://schemas.microsoft.com/office/drawing/2014/main" id="{014FFE46-21AE-6244-6941-ACD2CB344550}"/>
              </a:ext>
            </a:extLst>
          </p:cNvPr>
          <p:cNvSpPr/>
          <p:nvPr/>
        </p:nvSpPr>
        <p:spPr>
          <a:xfrm>
            <a:off x="8118313" y="5257777"/>
            <a:ext cx="685142" cy="39459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 descr="EMPIAR - Electron Microscopy Public Image Archive">
            <a:extLst>
              <a:ext uri="{FF2B5EF4-FFF2-40B4-BE49-F238E27FC236}">
                <a16:creationId xmlns:a16="http://schemas.microsoft.com/office/drawing/2014/main" id="{41BCB3D1-B86C-025A-F4E9-FAE600BB2B3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35591" y="2669980"/>
            <a:ext cx="1176207" cy="330895"/>
          </a:xfrm>
          <a:prstGeom prst="rect">
            <a:avLst/>
          </a:prstGeom>
          <a:noFill/>
          <a:extLst>
            <a:ext uri="{909E8E84-426E-40DD-AFC4-6F175D3DCCD1}">
              <a14:hiddenFill xmlns:a14="http://schemas.microsoft.com/office/drawing/2010/main">
                <a:solidFill>
                  <a:srgbClr val="FFFFFF"/>
                </a:solidFill>
              </a14:hiddenFill>
            </a:ext>
          </a:extLst>
        </p:spPr>
      </p:pic>
      <p:sp>
        <p:nvSpPr>
          <p:cNvPr id="64" name="Right Brace 63">
            <a:extLst>
              <a:ext uri="{FF2B5EF4-FFF2-40B4-BE49-F238E27FC236}">
                <a16:creationId xmlns:a16="http://schemas.microsoft.com/office/drawing/2014/main" id="{2AC04B37-F377-C5C9-F21D-6E827BC22B10}"/>
              </a:ext>
            </a:extLst>
          </p:cNvPr>
          <p:cNvSpPr/>
          <p:nvPr/>
        </p:nvSpPr>
        <p:spPr>
          <a:xfrm>
            <a:off x="1558470" y="1874486"/>
            <a:ext cx="590334" cy="2433089"/>
          </a:xfrm>
          <a:prstGeom prst="rightBrace">
            <a:avLst>
              <a:gd name="adj1" fmla="val 8333"/>
              <a:gd name="adj2" fmla="val 88539"/>
            </a:avLst>
          </a:prstGeom>
          <a:ln>
            <a:solidFill>
              <a:srgbClr val="3160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5" name="Arrow: Right 64">
            <a:extLst>
              <a:ext uri="{FF2B5EF4-FFF2-40B4-BE49-F238E27FC236}">
                <a16:creationId xmlns:a16="http://schemas.microsoft.com/office/drawing/2014/main" id="{9770D80A-E93D-8B6D-43B3-328A49D63BC0}"/>
              </a:ext>
            </a:extLst>
          </p:cNvPr>
          <p:cNvSpPr/>
          <p:nvPr/>
        </p:nvSpPr>
        <p:spPr>
          <a:xfrm>
            <a:off x="9384456" y="5630158"/>
            <a:ext cx="1036386" cy="59964"/>
          </a:xfrm>
          <a:prstGeom prst="rightArrow">
            <a:avLst>
              <a:gd name="adj1" fmla="val 41681"/>
              <a:gd name="adj2" fmla="val 177438"/>
            </a:avLst>
          </a:prstGeom>
          <a:solidFill>
            <a:srgbClr val="ED672A"/>
          </a:solidFill>
          <a:ln>
            <a:solidFill>
              <a:srgbClr val="ED6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6" name="Picture 65" descr="A black and white sign&#10;&#10;Description automatically generated with medium confidence">
            <a:extLst>
              <a:ext uri="{FF2B5EF4-FFF2-40B4-BE49-F238E27FC236}">
                <a16:creationId xmlns:a16="http://schemas.microsoft.com/office/drawing/2014/main" id="{ECECC400-943C-36E4-3037-671750019F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12939" y="5486775"/>
            <a:ext cx="663912" cy="477358"/>
          </a:xfrm>
          <a:prstGeom prst="rect">
            <a:avLst/>
          </a:prstGeom>
        </p:spPr>
      </p:pic>
      <p:pic>
        <p:nvPicPr>
          <p:cNvPr id="67" name="Picture 66" descr="A picture containing logo&#10;&#10;Description automatically generated">
            <a:extLst>
              <a:ext uri="{FF2B5EF4-FFF2-40B4-BE49-F238E27FC236}">
                <a16:creationId xmlns:a16="http://schemas.microsoft.com/office/drawing/2014/main" id="{4A03BBAD-4DC9-06B0-1D5C-AB820E53F5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2939" y="6058353"/>
            <a:ext cx="805168" cy="290636"/>
          </a:xfrm>
          <a:prstGeom prst="rect">
            <a:avLst/>
          </a:prstGeom>
        </p:spPr>
      </p:pic>
      <p:pic>
        <p:nvPicPr>
          <p:cNvPr id="68" name="Picture 67" descr="Logo, company name&#10;&#10;Description automatically generated">
            <a:extLst>
              <a:ext uri="{FF2B5EF4-FFF2-40B4-BE49-F238E27FC236}">
                <a16:creationId xmlns:a16="http://schemas.microsoft.com/office/drawing/2014/main" id="{EAEBF0BC-A50F-E979-D0D7-A50C8D683B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55716" y="3998911"/>
            <a:ext cx="642938" cy="642938"/>
          </a:xfrm>
          <a:prstGeom prst="rect">
            <a:avLst/>
          </a:prstGeom>
        </p:spPr>
      </p:pic>
      <p:pic>
        <p:nvPicPr>
          <p:cNvPr id="69" name="Picture 68" descr="Text&#10;&#10;Description automatically generated">
            <a:extLst>
              <a:ext uri="{FF2B5EF4-FFF2-40B4-BE49-F238E27FC236}">
                <a16:creationId xmlns:a16="http://schemas.microsoft.com/office/drawing/2014/main" id="{95A6DA44-6E86-7BCB-02A2-80B35E795F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92594" y="4623748"/>
            <a:ext cx="960120" cy="428625"/>
          </a:xfrm>
          <a:prstGeom prst="rect">
            <a:avLst/>
          </a:prstGeom>
        </p:spPr>
      </p:pic>
      <p:pic>
        <p:nvPicPr>
          <p:cNvPr id="70" name="Picture 69" descr="Logo&#10;&#10;Description automatically generated with medium confidence">
            <a:extLst>
              <a:ext uri="{FF2B5EF4-FFF2-40B4-BE49-F238E27FC236}">
                <a16:creationId xmlns:a16="http://schemas.microsoft.com/office/drawing/2014/main" id="{101628F6-93C0-F2A6-E878-2D2ADD4294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87456" y="5082197"/>
            <a:ext cx="1108710" cy="371475"/>
          </a:xfrm>
          <a:prstGeom prst="rect">
            <a:avLst/>
          </a:prstGeom>
        </p:spPr>
      </p:pic>
      <p:sp>
        <p:nvSpPr>
          <p:cNvPr id="72" name="Right Brace 71">
            <a:extLst>
              <a:ext uri="{FF2B5EF4-FFF2-40B4-BE49-F238E27FC236}">
                <a16:creationId xmlns:a16="http://schemas.microsoft.com/office/drawing/2014/main" id="{1A54965C-AA98-EB91-20F6-7A76A61F782E}"/>
              </a:ext>
            </a:extLst>
          </p:cNvPr>
          <p:cNvSpPr/>
          <p:nvPr/>
        </p:nvSpPr>
        <p:spPr>
          <a:xfrm rot="10800000">
            <a:off x="10499447" y="4069115"/>
            <a:ext cx="271305" cy="2372944"/>
          </a:xfrm>
          <a:prstGeom prst="rightBrace">
            <a:avLst>
              <a:gd name="adj1" fmla="val 8333"/>
              <a:gd name="adj2" fmla="val 33061"/>
            </a:avLst>
          </a:prstGeom>
          <a:ln>
            <a:solidFill>
              <a:srgbClr val="3160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202" name="Group 201">
            <a:extLst>
              <a:ext uri="{FF2B5EF4-FFF2-40B4-BE49-F238E27FC236}">
                <a16:creationId xmlns:a16="http://schemas.microsoft.com/office/drawing/2014/main" id="{455BC6C3-41A7-8ED3-DED6-D90E725A5F55}"/>
              </a:ext>
            </a:extLst>
          </p:cNvPr>
          <p:cNvGrpSpPr/>
          <p:nvPr/>
        </p:nvGrpSpPr>
        <p:grpSpPr>
          <a:xfrm>
            <a:off x="469966" y="5657860"/>
            <a:ext cx="2235134" cy="1047761"/>
            <a:chOff x="469966" y="5657860"/>
            <a:chExt cx="2235134" cy="1047761"/>
          </a:xfrm>
        </p:grpSpPr>
        <p:sp>
          <p:nvSpPr>
            <p:cNvPr id="144" name="TextBox 143">
              <a:extLst>
                <a:ext uri="{FF2B5EF4-FFF2-40B4-BE49-F238E27FC236}">
                  <a16:creationId xmlns:a16="http://schemas.microsoft.com/office/drawing/2014/main" id="{419A4689-9868-0425-7D66-0507D8379F8C}"/>
                </a:ext>
              </a:extLst>
            </p:cNvPr>
            <p:cNvSpPr txBox="1"/>
            <p:nvPr/>
          </p:nvSpPr>
          <p:spPr>
            <a:xfrm>
              <a:off x="1400665" y="5700224"/>
              <a:ext cx="1304435" cy="276999"/>
            </a:xfrm>
            <a:prstGeom prst="rect">
              <a:avLst/>
            </a:prstGeom>
            <a:noFill/>
          </p:spPr>
          <p:txBody>
            <a:bodyPr wrap="square" rtlCol="0">
              <a:spAutoFit/>
            </a:bodyPr>
            <a:lstStyle/>
            <a:p>
              <a:r>
                <a:rPr lang="en-BE" sz="1200" spc="0" baseline="0">
                  <a:ln/>
                  <a:solidFill>
                    <a:srgbClr val="000000"/>
                  </a:solidFill>
                  <a:latin typeface="Agency FB" panose="020B0503020202020204" pitchFamily="34" charset="0"/>
                  <a:cs typeface="Arial"/>
                  <a:sym typeface="Arial"/>
                  <a:rtl val="0"/>
                </a:rPr>
                <a:t>Globus file transfer</a:t>
              </a:r>
            </a:p>
          </p:txBody>
        </p:sp>
        <p:grpSp>
          <p:nvGrpSpPr>
            <p:cNvPr id="194" name="Group 193">
              <a:extLst>
                <a:ext uri="{FF2B5EF4-FFF2-40B4-BE49-F238E27FC236}">
                  <a16:creationId xmlns:a16="http://schemas.microsoft.com/office/drawing/2014/main" id="{0591E4E7-3A0B-E512-64AD-330B90E1CE95}"/>
                </a:ext>
              </a:extLst>
            </p:cNvPr>
            <p:cNvGrpSpPr/>
            <p:nvPr/>
          </p:nvGrpSpPr>
          <p:grpSpPr>
            <a:xfrm>
              <a:off x="491612" y="5657860"/>
              <a:ext cx="447979" cy="329795"/>
              <a:chOff x="474531" y="5814338"/>
              <a:chExt cx="447979" cy="329795"/>
            </a:xfrm>
          </p:grpSpPr>
          <p:sp>
            <p:nvSpPr>
              <p:cNvPr id="195" name="Freeform: Shape 194">
                <a:extLst>
                  <a:ext uri="{FF2B5EF4-FFF2-40B4-BE49-F238E27FC236}">
                    <a16:creationId xmlns:a16="http://schemas.microsoft.com/office/drawing/2014/main" id="{8501E6EB-DF45-C642-C50E-2896E7F6E335}"/>
                  </a:ext>
                </a:extLst>
              </p:cNvPr>
              <p:cNvSpPr/>
              <p:nvPr/>
            </p:nvSpPr>
            <p:spPr>
              <a:xfrm>
                <a:off x="474531" y="5814338"/>
                <a:ext cx="447979" cy="329795"/>
              </a:xfrm>
              <a:custGeom>
                <a:avLst/>
                <a:gdLst>
                  <a:gd name="connsiteX0" fmla="*/ 87 w 447979"/>
                  <a:gd name="connsiteY0" fmla="*/ 82396 h 329795"/>
                  <a:gd name="connsiteX1" fmla="*/ 282633 w 447979"/>
                  <a:gd name="connsiteY1" fmla="*/ 82396 h 329795"/>
                  <a:gd name="connsiteX2" fmla="*/ 282633 w 447979"/>
                  <a:gd name="connsiteY2" fmla="*/ -39 h 329795"/>
                  <a:gd name="connsiteX3" fmla="*/ 448067 w 447979"/>
                  <a:gd name="connsiteY3" fmla="*/ 164858 h 329795"/>
                  <a:gd name="connsiteX4" fmla="*/ 282633 w 447979"/>
                  <a:gd name="connsiteY4" fmla="*/ 329757 h 329795"/>
                  <a:gd name="connsiteX5" fmla="*/ 282633 w 447979"/>
                  <a:gd name="connsiteY5" fmla="*/ 247294 h 329795"/>
                  <a:gd name="connsiteX6" fmla="*/ 87 w 447979"/>
                  <a:gd name="connsiteY6" fmla="*/ 247294 h 3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9" h="329795">
                    <a:moveTo>
                      <a:pt x="87" y="82396"/>
                    </a:moveTo>
                    <a:lnTo>
                      <a:pt x="282633" y="82396"/>
                    </a:lnTo>
                    <a:lnTo>
                      <a:pt x="282633" y="-39"/>
                    </a:lnTo>
                    <a:lnTo>
                      <a:pt x="448067" y="164858"/>
                    </a:lnTo>
                    <a:lnTo>
                      <a:pt x="282633" y="329757"/>
                    </a:lnTo>
                    <a:lnTo>
                      <a:pt x="282633" y="247294"/>
                    </a:lnTo>
                    <a:lnTo>
                      <a:pt x="87" y="247294"/>
                    </a:lnTo>
                    <a:close/>
                  </a:path>
                </a:pathLst>
              </a:custGeom>
              <a:solidFill>
                <a:srgbClr val="FFFFFF"/>
              </a:solidFill>
              <a:ln w="4365" cap="flat">
                <a:solidFill>
                  <a:srgbClr val="31609A"/>
                </a:solidFill>
                <a:prstDash val="solid"/>
                <a:miter/>
              </a:ln>
            </p:spPr>
            <p:txBody>
              <a:bodyPr rtlCol="0" anchor="ctr"/>
              <a:lstStyle/>
              <a:p>
                <a:endParaRPr lang="en-BE"/>
              </a:p>
            </p:txBody>
          </p:sp>
          <p:sp>
            <p:nvSpPr>
              <p:cNvPr id="196" name="Freeform: Shape 195">
                <a:extLst>
                  <a:ext uri="{FF2B5EF4-FFF2-40B4-BE49-F238E27FC236}">
                    <a16:creationId xmlns:a16="http://schemas.microsoft.com/office/drawing/2014/main" id="{745659B9-E5B4-9F2A-40C9-D08785003B83}"/>
                  </a:ext>
                </a:extLst>
              </p:cNvPr>
              <p:cNvSpPr/>
              <p:nvPr/>
            </p:nvSpPr>
            <p:spPr>
              <a:xfrm>
                <a:off x="573416" y="5915414"/>
                <a:ext cx="177628" cy="131518"/>
              </a:xfrm>
              <a:custGeom>
                <a:avLst/>
                <a:gdLst>
                  <a:gd name="connsiteX0" fmla="*/ 94338 w 177628"/>
                  <a:gd name="connsiteY0" fmla="*/ 131466 h 131518"/>
                  <a:gd name="connsiteX1" fmla="*/ 92064 w 177628"/>
                  <a:gd name="connsiteY1" fmla="*/ 131362 h 131518"/>
                  <a:gd name="connsiteX2" fmla="*/ 90039 w 177628"/>
                  <a:gd name="connsiteY2" fmla="*/ 131215 h 131518"/>
                  <a:gd name="connsiteX3" fmla="*/ 88013 w 177628"/>
                  <a:gd name="connsiteY3" fmla="*/ 131069 h 131518"/>
                  <a:gd name="connsiteX4" fmla="*/ 85446 w 177628"/>
                  <a:gd name="connsiteY4" fmla="*/ 130810 h 131518"/>
                  <a:gd name="connsiteX5" fmla="*/ 82880 w 177628"/>
                  <a:gd name="connsiteY5" fmla="*/ 130552 h 131518"/>
                  <a:gd name="connsiteX6" fmla="*/ 79800 w 177628"/>
                  <a:gd name="connsiteY6" fmla="*/ 130113 h 131518"/>
                  <a:gd name="connsiteX7" fmla="*/ 76720 w 177628"/>
                  <a:gd name="connsiteY7" fmla="*/ 129675 h 131518"/>
                  <a:gd name="connsiteX8" fmla="*/ 73981 w 177628"/>
                  <a:gd name="connsiteY8" fmla="*/ 129158 h 131518"/>
                  <a:gd name="connsiteX9" fmla="*/ 71242 w 177628"/>
                  <a:gd name="connsiteY9" fmla="*/ 128642 h 131518"/>
                  <a:gd name="connsiteX10" fmla="*/ 69040 w 177628"/>
                  <a:gd name="connsiteY10" fmla="*/ 128133 h 131518"/>
                  <a:gd name="connsiteX11" fmla="*/ 66839 w 177628"/>
                  <a:gd name="connsiteY11" fmla="*/ 127624 h 131518"/>
                  <a:gd name="connsiteX12" fmla="*/ 64972 w 177628"/>
                  <a:gd name="connsiteY12" fmla="*/ 127137 h 131518"/>
                  <a:gd name="connsiteX13" fmla="*/ 63105 w 177628"/>
                  <a:gd name="connsiteY13" fmla="*/ 126651 h 131518"/>
                  <a:gd name="connsiteX14" fmla="*/ 61061 w 177628"/>
                  <a:gd name="connsiteY14" fmla="*/ 126943 h 131518"/>
                  <a:gd name="connsiteX15" fmla="*/ 59016 w 177628"/>
                  <a:gd name="connsiteY15" fmla="*/ 127235 h 131518"/>
                  <a:gd name="connsiteX16" fmla="*/ 56960 w 177628"/>
                  <a:gd name="connsiteY16" fmla="*/ 127443 h 131518"/>
                  <a:gd name="connsiteX17" fmla="*/ 54905 w 177628"/>
                  <a:gd name="connsiteY17" fmla="*/ 127650 h 131518"/>
                  <a:gd name="connsiteX18" fmla="*/ 50786 w 177628"/>
                  <a:gd name="connsiteY18" fmla="*/ 127717 h 131518"/>
                  <a:gd name="connsiteX19" fmla="*/ 46668 w 177628"/>
                  <a:gd name="connsiteY19" fmla="*/ 127783 h 131518"/>
                  <a:gd name="connsiteX20" fmla="*/ 44498 w 177628"/>
                  <a:gd name="connsiteY20" fmla="*/ 127632 h 131518"/>
                  <a:gd name="connsiteX21" fmla="*/ 42329 w 177628"/>
                  <a:gd name="connsiteY21" fmla="*/ 127482 h 131518"/>
                  <a:gd name="connsiteX22" fmla="*/ 40404 w 177628"/>
                  <a:gd name="connsiteY22" fmla="*/ 127237 h 131518"/>
                  <a:gd name="connsiteX23" fmla="*/ 38479 w 177628"/>
                  <a:gd name="connsiteY23" fmla="*/ 126993 h 131518"/>
                  <a:gd name="connsiteX24" fmla="*/ 36683 w 177628"/>
                  <a:gd name="connsiteY24" fmla="*/ 126664 h 131518"/>
                  <a:gd name="connsiteX25" fmla="*/ 34886 w 177628"/>
                  <a:gd name="connsiteY25" fmla="*/ 126334 h 131518"/>
                  <a:gd name="connsiteX26" fmla="*/ 32879 w 177628"/>
                  <a:gd name="connsiteY26" fmla="*/ 125834 h 131518"/>
                  <a:gd name="connsiteX27" fmla="*/ 30872 w 177628"/>
                  <a:gd name="connsiteY27" fmla="*/ 125334 h 131518"/>
                  <a:gd name="connsiteX28" fmla="*/ 29221 w 177628"/>
                  <a:gd name="connsiteY28" fmla="*/ 124802 h 131518"/>
                  <a:gd name="connsiteX29" fmla="*/ 27571 w 177628"/>
                  <a:gd name="connsiteY29" fmla="*/ 124271 h 131518"/>
                  <a:gd name="connsiteX30" fmla="*/ 25812 w 177628"/>
                  <a:gd name="connsiteY30" fmla="*/ 123580 h 131518"/>
                  <a:gd name="connsiteX31" fmla="*/ 24053 w 177628"/>
                  <a:gd name="connsiteY31" fmla="*/ 122889 h 131518"/>
                  <a:gd name="connsiteX32" fmla="*/ 22476 w 177628"/>
                  <a:gd name="connsiteY32" fmla="*/ 122145 h 131518"/>
                  <a:gd name="connsiteX33" fmla="*/ 20898 w 177628"/>
                  <a:gd name="connsiteY33" fmla="*/ 121401 h 131518"/>
                  <a:gd name="connsiteX34" fmla="*/ 19359 w 177628"/>
                  <a:gd name="connsiteY34" fmla="*/ 120532 h 131518"/>
                  <a:gd name="connsiteX35" fmla="*/ 17819 w 177628"/>
                  <a:gd name="connsiteY35" fmla="*/ 119663 h 131518"/>
                  <a:gd name="connsiteX36" fmla="*/ 16215 w 177628"/>
                  <a:gd name="connsiteY36" fmla="*/ 118599 h 131518"/>
                  <a:gd name="connsiteX37" fmla="*/ 14610 w 177628"/>
                  <a:gd name="connsiteY37" fmla="*/ 117535 h 131518"/>
                  <a:gd name="connsiteX38" fmla="*/ 13254 w 177628"/>
                  <a:gd name="connsiteY38" fmla="*/ 116458 h 131518"/>
                  <a:gd name="connsiteX39" fmla="*/ 11898 w 177628"/>
                  <a:gd name="connsiteY39" fmla="*/ 115381 h 131518"/>
                  <a:gd name="connsiteX40" fmla="*/ 10756 w 177628"/>
                  <a:gd name="connsiteY40" fmla="*/ 114309 h 131518"/>
                  <a:gd name="connsiteX41" fmla="*/ 9614 w 177628"/>
                  <a:gd name="connsiteY41" fmla="*/ 113236 h 131518"/>
                  <a:gd name="connsiteX42" fmla="*/ 8476 w 177628"/>
                  <a:gd name="connsiteY42" fmla="*/ 112019 h 131518"/>
                  <a:gd name="connsiteX43" fmla="*/ 7338 w 177628"/>
                  <a:gd name="connsiteY43" fmla="*/ 110803 h 131518"/>
                  <a:gd name="connsiteX44" fmla="*/ 6381 w 177628"/>
                  <a:gd name="connsiteY44" fmla="*/ 109558 h 131518"/>
                  <a:gd name="connsiteX45" fmla="*/ 5424 w 177628"/>
                  <a:gd name="connsiteY45" fmla="*/ 108313 h 131518"/>
                  <a:gd name="connsiteX46" fmla="*/ 4584 w 177628"/>
                  <a:gd name="connsiteY46" fmla="*/ 107000 h 131518"/>
                  <a:gd name="connsiteX47" fmla="*/ 3743 w 177628"/>
                  <a:gd name="connsiteY47" fmla="*/ 105686 h 131518"/>
                  <a:gd name="connsiteX48" fmla="*/ 2862 w 177628"/>
                  <a:gd name="connsiteY48" fmla="*/ 103896 h 131518"/>
                  <a:gd name="connsiteX49" fmla="*/ 1980 w 177628"/>
                  <a:gd name="connsiteY49" fmla="*/ 102105 h 131518"/>
                  <a:gd name="connsiteX50" fmla="*/ 1404 w 177628"/>
                  <a:gd name="connsiteY50" fmla="*/ 100378 h 131518"/>
                  <a:gd name="connsiteX51" fmla="*/ 829 w 177628"/>
                  <a:gd name="connsiteY51" fmla="*/ 98651 h 131518"/>
                  <a:gd name="connsiteX52" fmla="*/ 570 w 177628"/>
                  <a:gd name="connsiteY52" fmla="*/ 97372 h 131518"/>
                  <a:gd name="connsiteX53" fmla="*/ 311 w 177628"/>
                  <a:gd name="connsiteY53" fmla="*/ 96093 h 131518"/>
                  <a:gd name="connsiteX54" fmla="*/ 179 w 177628"/>
                  <a:gd name="connsiteY54" fmla="*/ 94942 h 131518"/>
                  <a:gd name="connsiteX55" fmla="*/ 48 w 177628"/>
                  <a:gd name="connsiteY55" fmla="*/ 93791 h 131518"/>
                  <a:gd name="connsiteX56" fmla="*/ 48 w 177628"/>
                  <a:gd name="connsiteY56" fmla="*/ 92447 h 131518"/>
                  <a:gd name="connsiteX57" fmla="*/ 48 w 177628"/>
                  <a:gd name="connsiteY57" fmla="*/ 91105 h 131518"/>
                  <a:gd name="connsiteX58" fmla="*/ 179 w 177628"/>
                  <a:gd name="connsiteY58" fmla="*/ 89958 h 131518"/>
                  <a:gd name="connsiteX59" fmla="*/ 311 w 177628"/>
                  <a:gd name="connsiteY59" fmla="*/ 88812 h 131518"/>
                  <a:gd name="connsiteX60" fmla="*/ 511 w 177628"/>
                  <a:gd name="connsiteY60" fmla="*/ 87848 h 131518"/>
                  <a:gd name="connsiteX61" fmla="*/ 710 w 177628"/>
                  <a:gd name="connsiteY61" fmla="*/ 86883 h 131518"/>
                  <a:gd name="connsiteX62" fmla="*/ 1095 w 177628"/>
                  <a:gd name="connsiteY62" fmla="*/ 85668 h 131518"/>
                  <a:gd name="connsiteX63" fmla="*/ 1480 w 177628"/>
                  <a:gd name="connsiteY63" fmla="*/ 84452 h 131518"/>
                  <a:gd name="connsiteX64" fmla="*/ 2226 w 177628"/>
                  <a:gd name="connsiteY64" fmla="*/ 82918 h 131518"/>
                  <a:gd name="connsiteX65" fmla="*/ 2973 w 177628"/>
                  <a:gd name="connsiteY65" fmla="*/ 81383 h 131518"/>
                  <a:gd name="connsiteX66" fmla="*/ 3707 w 177628"/>
                  <a:gd name="connsiteY66" fmla="*/ 80295 h 131518"/>
                  <a:gd name="connsiteX67" fmla="*/ 4441 w 177628"/>
                  <a:gd name="connsiteY67" fmla="*/ 79208 h 131518"/>
                  <a:gd name="connsiteX68" fmla="*/ 5254 w 177628"/>
                  <a:gd name="connsiteY68" fmla="*/ 78237 h 131518"/>
                  <a:gd name="connsiteX69" fmla="*/ 6067 w 177628"/>
                  <a:gd name="connsiteY69" fmla="*/ 77265 h 131518"/>
                  <a:gd name="connsiteX70" fmla="*/ 7259 w 177628"/>
                  <a:gd name="connsiteY70" fmla="*/ 76133 h 131518"/>
                  <a:gd name="connsiteX71" fmla="*/ 8452 w 177628"/>
                  <a:gd name="connsiteY71" fmla="*/ 75002 h 131518"/>
                  <a:gd name="connsiteX72" fmla="*/ 9695 w 177628"/>
                  <a:gd name="connsiteY72" fmla="*/ 74080 h 131518"/>
                  <a:gd name="connsiteX73" fmla="*/ 10938 w 177628"/>
                  <a:gd name="connsiteY73" fmla="*/ 73157 h 131518"/>
                  <a:gd name="connsiteX74" fmla="*/ 12100 w 177628"/>
                  <a:gd name="connsiteY74" fmla="*/ 72441 h 131518"/>
                  <a:gd name="connsiteX75" fmla="*/ 13261 w 177628"/>
                  <a:gd name="connsiteY75" fmla="*/ 71725 h 131518"/>
                  <a:gd name="connsiteX76" fmla="*/ 14738 w 177628"/>
                  <a:gd name="connsiteY76" fmla="*/ 70993 h 131518"/>
                  <a:gd name="connsiteX77" fmla="*/ 16215 w 177628"/>
                  <a:gd name="connsiteY77" fmla="*/ 70259 h 131518"/>
                  <a:gd name="connsiteX78" fmla="*/ 16215 w 177628"/>
                  <a:gd name="connsiteY78" fmla="*/ 70176 h 131518"/>
                  <a:gd name="connsiteX79" fmla="*/ 16215 w 177628"/>
                  <a:gd name="connsiteY79" fmla="*/ 70093 h 131518"/>
                  <a:gd name="connsiteX80" fmla="*/ 15617 w 177628"/>
                  <a:gd name="connsiteY80" fmla="*/ 69021 h 131518"/>
                  <a:gd name="connsiteX81" fmla="*/ 15019 w 177628"/>
                  <a:gd name="connsiteY81" fmla="*/ 67951 h 131518"/>
                  <a:gd name="connsiteX82" fmla="*/ 14385 w 177628"/>
                  <a:gd name="connsiteY82" fmla="*/ 66608 h 131518"/>
                  <a:gd name="connsiteX83" fmla="*/ 13751 w 177628"/>
                  <a:gd name="connsiteY83" fmla="*/ 65265 h 131518"/>
                  <a:gd name="connsiteX84" fmla="*/ 13186 w 177628"/>
                  <a:gd name="connsiteY84" fmla="*/ 63874 h 131518"/>
                  <a:gd name="connsiteX85" fmla="*/ 12621 w 177628"/>
                  <a:gd name="connsiteY85" fmla="*/ 62483 h 131518"/>
                  <a:gd name="connsiteX86" fmla="*/ 12118 w 177628"/>
                  <a:gd name="connsiteY86" fmla="*/ 60912 h 131518"/>
                  <a:gd name="connsiteX87" fmla="*/ 11614 w 177628"/>
                  <a:gd name="connsiteY87" fmla="*/ 59342 h 131518"/>
                  <a:gd name="connsiteX88" fmla="*/ 11228 w 177628"/>
                  <a:gd name="connsiteY88" fmla="*/ 57762 h 131518"/>
                  <a:gd name="connsiteX89" fmla="*/ 10841 w 177628"/>
                  <a:gd name="connsiteY89" fmla="*/ 56183 h 131518"/>
                  <a:gd name="connsiteX90" fmla="*/ 10631 w 177628"/>
                  <a:gd name="connsiteY90" fmla="*/ 54968 h 131518"/>
                  <a:gd name="connsiteX91" fmla="*/ 10420 w 177628"/>
                  <a:gd name="connsiteY91" fmla="*/ 53753 h 131518"/>
                  <a:gd name="connsiteX92" fmla="*/ 10231 w 177628"/>
                  <a:gd name="connsiteY92" fmla="*/ 52346 h 131518"/>
                  <a:gd name="connsiteX93" fmla="*/ 10041 w 177628"/>
                  <a:gd name="connsiteY93" fmla="*/ 50938 h 131518"/>
                  <a:gd name="connsiteX94" fmla="*/ 9970 w 177628"/>
                  <a:gd name="connsiteY94" fmla="*/ 47677 h 131518"/>
                  <a:gd name="connsiteX95" fmla="*/ 9898 w 177628"/>
                  <a:gd name="connsiteY95" fmla="*/ 44415 h 131518"/>
                  <a:gd name="connsiteX96" fmla="*/ 10102 w 177628"/>
                  <a:gd name="connsiteY96" fmla="*/ 42304 h 131518"/>
                  <a:gd name="connsiteX97" fmla="*/ 10305 w 177628"/>
                  <a:gd name="connsiteY97" fmla="*/ 40194 h 131518"/>
                  <a:gd name="connsiteX98" fmla="*/ 10571 w 177628"/>
                  <a:gd name="connsiteY98" fmla="*/ 38658 h 131518"/>
                  <a:gd name="connsiteX99" fmla="*/ 10837 w 177628"/>
                  <a:gd name="connsiteY99" fmla="*/ 37124 h 131518"/>
                  <a:gd name="connsiteX100" fmla="*/ 11226 w 177628"/>
                  <a:gd name="connsiteY100" fmla="*/ 35525 h 131518"/>
                  <a:gd name="connsiteX101" fmla="*/ 11615 w 177628"/>
                  <a:gd name="connsiteY101" fmla="*/ 33926 h 131518"/>
                  <a:gd name="connsiteX102" fmla="*/ 12298 w 177628"/>
                  <a:gd name="connsiteY102" fmla="*/ 31879 h 131518"/>
                  <a:gd name="connsiteX103" fmla="*/ 12982 w 177628"/>
                  <a:gd name="connsiteY103" fmla="*/ 29833 h 131518"/>
                  <a:gd name="connsiteX104" fmla="*/ 13708 w 177628"/>
                  <a:gd name="connsiteY104" fmla="*/ 28170 h 131518"/>
                  <a:gd name="connsiteX105" fmla="*/ 14434 w 177628"/>
                  <a:gd name="connsiteY105" fmla="*/ 26507 h 131518"/>
                  <a:gd name="connsiteX106" fmla="*/ 15144 w 177628"/>
                  <a:gd name="connsiteY106" fmla="*/ 25164 h 131518"/>
                  <a:gd name="connsiteX107" fmla="*/ 15854 w 177628"/>
                  <a:gd name="connsiteY107" fmla="*/ 23821 h 131518"/>
                  <a:gd name="connsiteX108" fmla="*/ 16683 w 177628"/>
                  <a:gd name="connsiteY108" fmla="*/ 22448 h 131518"/>
                  <a:gd name="connsiteX109" fmla="*/ 17511 w 177628"/>
                  <a:gd name="connsiteY109" fmla="*/ 21076 h 131518"/>
                  <a:gd name="connsiteX110" fmla="*/ 18564 w 177628"/>
                  <a:gd name="connsiteY110" fmla="*/ 19612 h 131518"/>
                  <a:gd name="connsiteX111" fmla="*/ 19615 w 177628"/>
                  <a:gd name="connsiteY111" fmla="*/ 18148 h 131518"/>
                  <a:gd name="connsiteX112" fmla="*/ 20768 w 177628"/>
                  <a:gd name="connsiteY112" fmla="*/ 16763 h 131518"/>
                  <a:gd name="connsiteX113" fmla="*/ 21919 w 177628"/>
                  <a:gd name="connsiteY113" fmla="*/ 15378 h 131518"/>
                  <a:gd name="connsiteX114" fmla="*/ 23591 w 177628"/>
                  <a:gd name="connsiteY114" fmla="*/ 13713 h 131518"/>
                  <a:gd name="connsiteX115" fmla="*/ 25262 w 177628"/>
                  <a:gd name="connsiteY115" fmla="*/ 12047 h 131518"/>
                  <a:gd name="connsiteX116" fmla="*/ 26651 w 177628"/>
                  <a:gd name="connsiteY116" fmla="*/ 10899 h 131518"/>
                  <a:gd name="connsiteX117" fmla="*/ 28040 w 177628"/>
                  <a:gd name="connsiteY117" fmla="*/ 9750 h 131518"/>
                  <a:gd name="connsiteX118" fmla="*/ 29519 w 177628"/>
                  <a:gd name="connsiteY118" fmla="*/ 8700 h 131518"/>
                  <a:gd name="connsiteX119" fmla="*/ 30997 w 177628"/>
                  <a:gd name="connsiteY119" fmla="*/ 7650 h 131518"/>
                  <a:gd name="connsiteX120" fmla="*/ 32428 w 177628"/>
                  <a:gd name="connsiteY120" fmla="*/ 6793 h 131518"/>
                  <a:gd name="connsiteX121" fmla="*/ 33860 w 177628"/>
                  <a:gd name="connsiteY121" fmla="*/ 5936 h 131518"/>
                  <a:gd name="connsiteX122" fmla="*/ 35400 w 177628"/>
                  <a:gd name="connsiteY122" fmla="*/ 5149 h 131518"/>
                  <a:gd name="connsiteX123" fmla="*/ 36940 w 177628"/>
                  <a:gd name="connsiteY123" fmla="*/ 4362 h 131518"/>
                  <a:gd name="connsiteX124" fmla="*/ 38503 w 177628"/>
                  <a:gd name="connsiteY124" fmla="*/ 3705 h 131518"/>
                  <a:gd name="connsiteX125" fmla="*/ 40068 w 177628"/>
                  <a:gd name="connsiteY125" fmla="*/ 3048 h 131518"/>
                  <a:gd name="connsiteX126" fmla="*/ 41798 w 177628"/>
                  <a:gd name="connsiteY126" fmla="*/ 2472 h 131518"/>
                  <a:gd name="connsiteX127" fmla="*/ 43528 w 177628"/>
                  <a:gd name="connsiteY127" fmla="*/ 1896 h 131518"/>
                  <a:gd name="connsiteX128" fmla="*/ 45374 w 177628"/>
                  <a:gd name="connsiteY128" fmla="*/ 1442 h 131518"/>
                  <a:gd name="connsiteX129" fmla="*/ 47221 w 177628"/>
                  <a:gd name="connsiteY129" fmla="*/ 988 h 131518"/>
                  <a:gd name="connsiteX130" fmla="*/ 49206 w 177628"/>
                  <a:gd name="connsiteY130" fmla="*/ 678 h 131518"/>
                  <a:gd name="connsiteX131" fmla="*/ 51191 w 177628"/>
                  <a:gd name="connsiteY131" fmla="*/ 368 h 131518"/>
                  <a:gd name="connsiteX132" fmla="*/ 53305 w 177628"/>
                  <a:gd name="connsiteY132" fmla="*/ 211 h 131518"/>
                  <a:gd name="connsiteX133" fmla="*/ 55419 w 177628"/>
                  <a:gd name="connsiteY133" fmla="*/ 53 h 131518"/>
                  <a:gd name="connsiteX134" fmla="*/ 57921 w 177628"/>
                  <a:gd name="connsiteY134" fmla="*/ 131 h 131518"/>
                  <a:gd name="connsiteX135" fmla="*/ 60423 w 177628"/>
                  <a:gd name="connsiteY135" fmla="*/ 209 h 131518"/>
                  <a:gd name="connsiteX136" fmla="*/ 62092 w 177628"/>
                  <a:gd name="connsiteY136" fmla="*/ 405 h 131518"/>
                  <a:gd name="connsiteX137" fmla="*/ 63759 w 177628"/>
                  <a:gd name="connsiteY137" fmla="*/ 601 h 131518"/>
                  <a:gd name="connsiteX138" fmla="*/ 65171 w 177628"/>
                  <a:gd name="connsiteY138" fmla="*/ 864 h 131518"/>
                  <a:gd name="connsiteX139" fmla="*/ 66583 w 177628"/>
                  <a:gd name="connsiteY139" fmla="*/ 1127 h 131518"/>
                  <a:gd name="connsiteX140" fmla="*/ 68379 w 177628"/>
                  <a:gd name="connsiteY140" fmla="*/ 1585 h 131518"/>
                  <a:gd name="connsiteX141" fmla="*/ 70176 w 177628"/>
                  <a:gd name="connsiteY141" fmla="*/ 2042 h 131518"/>
                  <a:gd name="connsiteX142" fmla="*/ 71652 w 177628"/>
                  <a:gd name="connsiteY142" fmla="*/ 2547 h 131518"/>
                  <a:gd name="connsiteX143" fmla="*/ 73127 w 177628"/>
                  <a:gd name="connsiteY143" fmla="*/ 3052 h 131518"/>
                  <a:gd name="connsiteX144" fmla="*/ 74655 w 177628"/>
                  <a:gd name="connsiteY144" fmla="*/ 3690 h 131518"/>
                  <a:gd name="connsiteX145" fmla="*/ 76183 w 177628"/>
                  <a:gd name="connsiteY145" fmla="*/ 4329 h 131518"/>
                  <a:gd name="connsiteX146" fmla="*/ 77427 w 177628"/>
                  <a:gd name="connsiteY146" fmla="*/ 4952 h 131518"/>
                  <a:gd name="connsiteX147" fmla="*/ 78671 w 177628"/>
                  <a:gd name="connsiteY147" fmla="*/ 5574 h 131518"/>
                  <a:gd name="connsiteX148" fmla="*/ 79942 w 177628"/>
                  <a:gd name="connsiteY148" fmla="*/ 6305 h 131518"/>
                  <a:gd name="connsiteX149" fmla="*/ 81212 w 177628"/>
                  <a:gd name="connsiteY149" fmla="*/ 7036 h 131518"/>
                  <a:gd name="connsiteX150" fmla="*/ 82705 w 177628"/>
                  <a:gd name="connsiteY150" fmla="*/ 8034 h 131518"/>
                  <a:gd name="connsiteX151" fmla="*/ 84199 w 177628"/>
                  <a:gd name="connsiteY151" fmla="*/ 9031 h 131518"/>
                  <a:gd name="connsiteX152" fmla="*/ 85849 w 177628"/>
                  <a:gd name="connsiteY152" fmla="*/ 10337 h 131518"/>
                  <a:gd name="connsiteX153" fmla="*/ 87500 w 177628"/>
                  <a:gd name="connsiteY153" fmla="*/ 11642 h 131518"/>
                  <a:gd name="connsiteX154" fmla="*/ 89561 w 177628"/>
                  <a:gd name="connsiteY154" fmla="*/ 13701 h 131518"/>
                  <a:gd name="connsiteX155" fmla="*/ 91623 w 177628"/>
                  <a:gd name="connsiteY155" fmla="*/ 15760 h 131518"/>
                  <a:gd name="connsiteX156" fmla="*/ 92733 w 177628"/>
                  <a:gd name="connsiteY156" fmla="*/ 17118 h 131518"/>
                  <a:gd name="connsiteX157" fmla="*/ 93844 w 177628"/>
                  <a:gd name="connsiteY157" fmla="*/ 18475 h 131518"/>
                  <a:gd name="connsiteX158" fmla="*/ 94820 w 177628"/>
                  <a:gd name="connsiteY158" fmla="*/ 19866 h 131518"/>
                  <a:gd name="connsiteX159" fmla="*/ 95796 w 177628"/>
                  <a:gd name="connsiteY159" fmla="*/ 21255 h 131518"/>
                  <a:gd name="connsiteX160" fmla="*/ 96604 w 177628"/>
                  <a:gd name="connsiteY160" fmla="*/ 22600 h 131518"/>
                  <a:gd name="connsiteX161" fmla="*/ 97412 w 177628"/>
                  <a:gd name="connsiteY161" fmla="*/ 23946 h 131518"/>
                  <a:gd name="connsiteX162" fmla="*/ 98076 w 177628"/>
                  <a:gd name="connsiteY162" fmla="*/ 25184 h 131518"/>
                  <a:gd name="connsiteX163" fmla="*/ 98740 w 177628"/>
                  <a:gd name="connsiteY163" fmla="*/ 26422 h 131518"/>
                  <a:gd name="connsiteX164" fmla="*/ 99600 w 177628"/>
                  <a:gd name="connsiteY164" fmla="*/ 26499 h 131518"/>
                  <a:gd name="connsiteX165" fmla="*/ 100461 w 177628"/>
                  <a:gd name="connsiteY165" fmla="*/ 26577 h 131518"/>
                  <a:gd name="connsiteX166" fmla="*/ 101744 w 177628"/>
                  <a:gd name="connsiteY166" fmla="*/ 26711 h 131518"/>
                  <a:gd name="connsiteX167" fmla="*/ 103027 w 177628"/>
                  <a:gd name="connsiteY167" fmla="*/ 26845 h 131518"/>
                  <a:gd name="connsiteX168" fmla="*/ 104439 w 177628"/>
                  <a:gd name="connsiteY168" fmla="*/ 27096 h 131518"/>
                  <a:gd name="connsiteX169" fmla="*/ 105851 w 177628"/>
                  <a:gd name="connsiteY169" fmla="*/ 27347 h 131518"/>
                  <a:gd name="connsiteX170" fmla="*/ 107326 w 177628"/>
                  <a:gd name="connsiteY170" fmla="*/ 27718 h 131518"/>
                  <a:gd name="connsiteX171" fmla="*/ 108802 w 177628"/>
                  <a:gd name="connsiteY171" fmla="*/ 28090 h 131518"/>
                  <a:gd name="connsiteX172" fmla="*/ 110302 w 177628"/>
                  <a:gd name="connsiteY172" fmla="*/ 28607 h 131518"/>
                  <a:gd name="connsiteX173" fmla="*/ 111804 w 177628"/>
                  <a:gd name="connsiteY173" fmla="*/ 29124 h 131518"/>
                  <a:gd name="connsiteX174" fmla="*/ 113138 w 177628"/>
                  <a:gd name="connsiteY174" fmla="*/ 29706 h 131518"/>
                  <a:gd name="connsiteX175" fmla="*/ 114471 w 177628"/>
                  <a:gd name="connsiteY175" fmla="*/ 30288 h 131518"/>
                  <a:gd name="connsiteX176" fmla="*/ 115871 w 177628"/>
                  <a:gd name="connsiteY176" fmla="*/ 31063 h 131518"/>
                  <a:gd name="connsiteX177" fmla="*/ 117271 w 177628"/>
                  <a:gd name="connsiteY177" fmla="*/ 31839 h 131518"/>
                  <a:gd name="connsiteX178" fmla="*/ 118490 w 177628"/>
                  <a:gd name="connsiteY178" fmla="*/ 32678 h 131518"/>
                  <a:gd name="connsiteX179" fmla="*/ 119710 w 177628"/>
                  <a:gd name="connsiteY179" fmla="*/ 33517 h 131518"/>
                  <a:gd name="connsiteX180" fmla="*/ 120672 w 177628"/>
                  <a:gd name="connsiteY180" fmla="*/ 34294 h 131518"/>
                  <a:gd name="connsiteX181" fmla="*/ 121634 w 177628"/>
                  <a:gd name="connsiteY181" fmla="*/ 35071 h 131518"/>
                  <a:gd name="connsiteX182" fmla="*/ 122853 w 177628"/>
                  <a:gd name="connsiteY182" fmla="*/ 36291 h 131518"/>
                  <a:gd name="connsiteX183" fmla="*/ 124073 w 177628"/>
                  <a:gd name="connsiteY183" fmla="*/ 37512 h 131518"/>
                  <a:gd name="connsiteX184" fmla="*/ 124897 w 177628"/>
                  <a:gd name="connsiteY184" fmla="*/ 38532 h 131518"/>
                  <a:gd name="connsiteX185" fmla="*/ 125722 w 177628"/>
                  <a:gd name="connsiteY185" fmla="*/ 39552 h 131518"/>
                  <a:gd name="connsiteX186" fmla="*/ 126735 w 177628"/>
                  <a:gd name="connsiteY186" fmla="*/ 41087 h 131518"/>
                  <a:gd name="connsiteX187" fmla="*/ 127747 w 177628"/>
                  <a:gd name="connsiteY187" fmla="*/ 42622 h 131518"/>
                  <a:gd name="connsiteX188" fmla="*/ 128621 w 177628"/>
                  <a:gd name="connsiteY188" fmla="*/ 44413 h 131518"/>
                  <a:gd name="connsiteX189" fmla="*/ 129496 w 177628"/>
                  <a:gd name="connsiteY189" fmla="*/ 46204 h 131518"/>
                  <a:gd name="connsiteX190" fmla="*/ 129850 w 177628"/>
                  <a:gd name="connsiteY190" fmla="*/ 47163 h 131518"/>
                  <a:gd name="connsiteX191" fmla="*/ 130203 w 177628"/>
                  <a:gd name="connsiteY191" fmla="*/ 48122 h 131518"/>
                  <a:gd name="connsiteX192" fmla="*/ 130281 w 177628"/>
                  <a:gd name="connsiteY192" fmla="*/ 48207 h 131518"/>
                  <a:gd name="connsiteX193" fmla="*/ 130360 w 177628"/>
                  <a:gd name="connsiteY193" fmla="*/ 48291 h 131518"/>
                  <a:gd name="connsiteX194" fmla="*/ 131323 w 177628"/>
                  <a:gd name="connsiteY194" fmla="*/ 47907 h 131518"/>
                  <a:gd name="connsiteX195" fmla="*/ 132285 w 177628"/>
                  <a:gd name="connsiteY195" fmla="*/ 47523 h 131518"/>
                  <a:gd name="connsiteX196" fmla="*/ 133806 w 177628"/>
                  <a:gd name="connsiteY196" fmla="*/ 47086 h 131518"/>
                  <a:gd name="connsiteX197" fmla="*/ 135327 w 177628"/>
                  <a:gd name="connsiteY197" fmla="*/ 46649 h 131518"/>
                  <a:gd name="connsiteX198" fmla="*/ 136758 w 177628"/>
                  <a:gd name="connsiteY198" fmla="*/ 46391 h 131518"/>
                  <a:gd name="connsiteX199" fmla="*/ 138188 w 177628"/>
                  <a:gd name="connsiteY199" fmla="*/ 46134 h 131518"/>
                  <a:gd name="connsiteX200" fmla="*/ 139925 w 177628"/>
                  <a:gd name="connsiteY200" fmla="*/ 46017 h 131518"/>
                  <a:gd name="connsiteX201" fmla="*/ 141662 w 177628"/>
                  <a:gd name="connsiteY201" fmla="*/ 45900 h 131518"/>
                  <a:gd name="connsiteX202" fmla="*/ 143381 w 177628"/>
                  <a:gd name="connsiteY202" fmla="*/ 46022 h 131518"/>
                  <a:gd name="connsiteX203" fmla="*/ 145099 w 177628"/>
                  <a:gd name="connsiteY203" fmla="*/ 46144 h 131518"/>
                  <a:gd name="connsiteX204" fmla="*/ 146656 w 177628"/>
                  <a:gd name="connsiteY204" fmla="*/ 46458 h 131518"/>
                  <a:gd name="connsiteX205" fmla="*/ 148213 w 177628"/>
                  <a:gd name="connsiteY205" fmla="*/ 46772 h 131518"/>
                  <a:gd name="connsiteX206" fmla="*/ 149553 w 177628"/>
                  <a:gd name="connsiteY206" fmla="*/ 47231 h 131518"/>
                  <a:gd name="connsiteX207" fmla="*/ 150893 w 177628"/>
                  <a:gd name="connsiteY207" fmla="*/ 47689 h 131518"/>
                  <a:gd name="connsiteX208" fmla="*/ 152432 w 177628"/>
                  <a:gd name="connsiteY208" fmla="*/ 48437 h 131518"/>
                  <a:gd name="connsiteX209" fmla="*/ 153973 w 177628"/>
                  <a:gd name="connsiteY209" fmla="*/ 49186 h 131518"/>
                  <a:gd name="connsiteX210" fmla="*/ 155128 w 177628"/>
                  <a:gd name="connsiteY210" fmla="*/ 49945 h 131518"/>
                  <a:gd name="connsiteX211" fmla="*/ 156282 w 177628"/>
                  <a:gd name="connsiteY211" fmla="*/ 50704 h 131518"/>
                  <a:gd name="connsiteX212" fmla="*/ 157301 w 177628"/>
                  <a:gd name="connsiteY212" fmla="*/ 51513 h 131518"/>
                  <a:gd name="connsiteX213" fmla="*/ 158320 w 177628"/>
                  <a:gd name="connsiteY213" fmla="*/ 52323 h 131518"/>
                  <a:gd name="connsiteX214" fmla="*/ 159430 w 177628"/>
                  <a:gd name="connsiteY214" fmla="*/ 53429 h 131518"/>
                  <a:gd name="connsiteX215" fmla="*/ 160539 w 177628"/>
                  <a:gd name="connsiteY215" fmla="*/ 54535 h 131518"/>
                  <a:gd name="connsiteX216" fmla="*/ 161352 w 177628"/>
                  <a:gd name="connsiteY216" fmla="*/ 55550 h 131518"/>
                  <a:gd name="connsiteX217" fmla="*/ 162164 w 177628"/>
                  <a:gd name="connsiteY217" fmla="*/ 56566 h 131518"/>
                  <a:gd name="connsiteX218" fmla="*/ 163055 w 177628"/>
                  <a:gd name="connsiteY218" fmla="*/ 57910 h 131518"/>
                  <a:gd name="connsiteX219" fmla="*/ 163946 w 177628"/>
                  <a:gd name="connsiteY219" fmla="*/ 59253 h 131518"/>
                  <a:gd name="connsiteX220" fmla="*/ 164655 w 177628"/>
                  <a:gd name="connsiteY220" fmla="*/ 60660 h 131518"/>
                  <a:gd name="connsiteX221" fmla="*/ 165364 w 177628"/>
                  <a:gd name="connsiteY221" fmla="*/ 62067 h 131518"/>
                  <a:gd name="connsiteX222" fmla="*/ 165811 w 177628"/>
                  <a:gd name="connsiteY222" fmla="*/ 63218 h 131518"/>
                  <a:gd name="connsiteX223" fmla="*/ 166258 w 177628"/>
                  <a:gd name="connsiteY223" fmla="*/ 64370 h 131518"/>
                  <a:gd name="connsiteX224" fmla="*/ 166567 w 177628"/>
                  <a:gd name="connsiteY224" fmla="*/ 65393 h 131518"/>
                  <a:gd name="connsiteX225" fmla="*/ 166876 w 177628"/>
                  <a:gd name="connsiteY225" fmla="*/ 66416 h 131518"/>
                  <a:gd name="connsiteX226" fmla="*/ 167122 w 177628"/>
                  <a:gd name="connsiteY226" fmla="*/ 67631 h 131518"/>
                  <a:gd name="connsiteX227" fmla="*/ 167367 w 177628"/>
                  <a:gd name="connsiteY227" fmla="*/ 68846 h 131518"/>
                  <a:gd name="connsiteX228" fmla="*/ 167520 w 177628"/>
                  <a:gd name="connsiteY228" fmla="*/ 70445 h 131518"/>
                  <a:gd name="connsiteX229" fmla="*/ 167671 w 177628"/>
                  <a:gd name="connsiteY229" fmla="*/ 72044 h 131518"/>
                  <a:gd name="connsiteX230" fmla="*/ 167584 w 177628"/>
                  <a:gd name="connsiteY230" fmla="*/ 73426 h 131518"/>
                  <a:gd name="connsiteX231" fmla="*/ 167496 w 177628"/>
                  <a:gd name="connsiteY231" fmla="*/ 74809 h 131518"/>
                  <a:gd name="connsiteX232" fmla="*/ 167324 w 177628"/>
                  <a:gd name="connsiteY232" fmla="*/ 75857 h 131518"/>
                  <a:gd name="connsiteX233" fmla="*/ 167151 w 177628"/>
                  <a:gd name="connsiteY233" fmla="*/ 76905 h 131518"/>
                  <a:gd name="connsiteX234" fmla="*/ 167067 w 177628"/>
                  <a:gd name="connsiteY234" fmla="*/ 77232 h 131518"/>
                  <a:gd name="connsiteX235" fmla="*/ 166982 w 177628"/>
                  <a:gd name="connsiteY235" fmla="*/ 77560 h 131518"/>
                  <a:gd name="connsiteX236" fmla="*/ 167870 w 177628"/>
                  <a:gd name="connsiteY236" fmla="*/ 78149 h 131518"/>
                  <a:gd name="connsiteX237" fmla="*/ 168760 w 177628"/>
                  <a:gd name="connsiteY237" fmla="*/ 78739 h 131518"/>
                  <a:gd name="connsiteX238" fmla="*/ 170043 w 177628"/>
                  <a:gd name="connsiteY238" fmla="*/ 79768 h 131518"/>
                  <a:gd name="connsiteX239" fmla="*/ 171327 w 177628"/>
                  <a:gd name="connsiteY239" fmla="*/ 80798 h 131518"/>
                  <a:gd name="connsiteX240" fmla="*/ 172467 w 177628"/>
                  <a:gd name="connsiteY240" fmla="*/ 81999 h 131518"/>
                  <a:gd name="connsiteX241" fmla="*/ 173607 w 177628"/>
                  <a:gd name="connsiteY241" fmla="*/ 83201 h 131518"/>
                  <a:gd name="connsiteX242" fmla="*/ 174345 w 177628"/>
                  <a:gd name="connsiteY242" fmla="*/ 84226 h 131518"/>
                  <a:gd name="connsiteX243" fmla="*/ 175085 w 177628"/>
                  <a:gd name="connsiteY243" fmla="*/ 85252 h 131518"/>
                  <a:gd name="connsiteX244" fmla="*/ 175718 w 177628"/>
                  <a:gd name="connsiteY244" fmla="*/ 86451 h 131518"/>
                  <a:gd name="connsiteX245" fmla="*/ 176351 w 177628"/>
                  <a:gd name="connsiteY245" fmla="*/ 87650 h 131518"/>
                  <a:gd name="connsiteX246" fmla="*/ 176802 w 177628"/>
                  <a:gd name="connsiteY246" fmla="*/ 88993 h 131518"/>
                  <a:gd name="connsiteX247" fmla="*/ 177253 w 177628"/>
                  <a:gd name="connsiteY247" fmla="*/ 90336 h 131518"/>
                  <a:gd name="connsiteX248" fmla="*/ 177465 w 177628"/>
                  <a:gd name="connsiteY248" fmla="*/ 91551 h 131518"/>
                  <a:gd name="connsiteX249" fmla="*/ 177676 w 177628"/>
                  <a:gd name="connsiteY249" fmla="*/ 92766 h 131518"/>
                  <a:gd name="connsiteX250" fmla="*/ 177610 w 177628"/>
                  <a:gd name="connsiteY250" fmla="*/ 94940 h 131518"/>
                  <a:gd name="connsiteX251" fmla="*/ 177542 w 177628"/>
                  <a:gd name="connsiteY251" fmla="*/ 97115 h 131518"/>
                  <a:gd name="connsiteX252" fmla="*/ 177276 w 177628"/>
                  <a:gd name="connsiteY252" fmla="*/ 98311 h 131518"/>
                  <a:gd name="connsiteX253" fmla="*/ 177010 w 177628"/>
                  <a:gd name="connsiteY253" fmla="*/ 99507 h 131518"/>
                  <a:gd name="connsiteX254" fmla="*/ 176611 w 177628"/>
                  <a:gd name="connsiteY254" fmla="*/ 100678 h 131518"/>
                  <a:gd name="connsiteX255" fmla="*/ 176212 w 177628"/>
                  <a:gd name="connsiteY255" fmla="*/ 101848 h 131518"/>
                  <a:gd name="connsiteX256" fmla="*/ 175461 w 177628"/>
                  <a:gd name="connsiteY256" fmla="*/ 103383 h 131518"/>
                  <a:gd name="connsiteX257" fmla="*/ 174711 w 177628"/>
                  <a:gd name="connsiteY257" fmla="*/ 104918 h 131518"/>
                  <a:gd name="connsiteX258" fmla="*/ 173791 w 177628"/>
                  <a:gd name="connsiteY258" fmla="*/ 106325 h 131518"/>
                  <a:gd name="connsiteX259" fmla="*/ 172872 w 177628"/>
                  <a:gd name="connsiteY259" fmla="*/ 107732 h 131518"/>
                  <a:gd name="connsiteX260" fmla="*/ 171902 w 177628"/>
                  <a:gd name="connsiteY260" fmla="*/ 108938 h 131518"/>
                  <a:gd name="connsiteX261" fmla="*/ 170932 w 177628"/>
                  <a:gd name="connsiteY261" fmla="*/ 110144 h 131518"/>
                  <a:gd name="connsiteX262" fmla="*/ 169611 w 177628"/>
                  <a:gd name="connsiteY262" fmla="*/ 111505 h 131518"/>
                  <a:gd name="connsiteX263" fmla="*/ 168292 w 177628"/>
                  <a:gd name="connsiteY263" fmla="*/ 112867 h 131518"/>
                  <a:gd name="connsiteX264" fmla="*/ 166870 w 177628"/>
                  <a:gd name="connsiteY264" fmla="*/ 114069 h 131518"/>
                  <a:gd name="connsiteX265" fmla="*/ 165449 w 177628"/>
                  <a:gd name="connsiteY265" fmla="*/ 115271 h 131518"/>
                  <a:gd name="connsiteX266" fmla="*/ 163840 w 177628"/>
                  <a:gd name="connsiteY266" fmla="*/ 116438 h 131518"/>
                  <a:gd name="connsiteX267" fmla="*/ 162230 w 177628"/>
                  <a:gd name="connsiteY267" fmla="*/ 117605 h 131518"/>
                  <a:gd name="connsiteX268" fmla="*/ 160732 w 177628"/>
                  <a:gd name="connsiteY268" fmla="*/ 118510 h 131518"/>
                  <a:gd name="connsiteX269" fmla="*/ 159234 w 177628"/>
                  <a:gd name="connsiteY269" fmla="*/ 119415 h 131518"/>
                  <a:gd name="connsiteX270" fmla="*/ 157887 w 177628"/>
                  <a:gd name="connsiteY270" fmla="*/ 120137 h 131518"/>
                  <a:gd name="connsiteX271" fmla="*/ 156539 w 177628"/>
                  <a:gd name="connsiteY271" fmla="*/ 120860 h 131518"/>
                  <a:gd name="connsiteX272" fmla="*/ 154871 w 177628"/>
                  <a:gd name="connsiteY272" fmla="*/ 121634 h 131518"/>
                  <a:gd name="connsiteX273" fmla="*/ 153202 w 177628"/>
                  <a:gd name="connsiteY273" fmla="*/ 122409 h 131518"/>
                  <a:gd name="connsiteX274" fmla="*/ 151470 w 177628"/>
                  <a:gd name="connsiteY274" fmla="*/ 123082 h 131518"/>
                  <a:gd name="connsiteX275" fmla="*/ 149738 w 177628"/>
                  <a:gd name="connsiteY275" fmla="*/ 123755 h 131518"/>
                  <a:gd name="connsiteX276" fmla="*/ 147749 w 177628"/>
                  <a:gd name="connsiteY276" fmla="*/ 124402 h 131518"/>
                  <a:gd name="connsiteX277" fmla="*/ 145760 w 177628"/>
                  <a:gd name="connsiteY277" fmla="*/ 125049 h 131518"/>
                  <a:gd name="connsiteX278" fmla="*/ 143707 w 177628"/>
                  <a:gd name="connsiteY278" fmla="*/ 125625 h 131518"/>
                  <a:gd name="connsiteX279" fmla="*/ 141653 w 177628"/>
                  <a:gd name="connsiteY279" fmla="*/ 126202 h 131518"/>
                  <a:gd name="connsiteX280" fmla="*/ 139286 w 177628"/>
                  <a:gd name="connsiteY280" fmla="*/ 126793 h 131518"/>
                  <a:gd name="connsiteX281" fmla="*/ 136918 w 177628"/>
                  <a:gd name="connsiteY281" fmla="*/ 127383 h 131518"/>
                  <a:gd name="connsiteX282" fmla="*/ 134345 w 177628"/>
                  <a:gd name="connsiteY282" fmla="*/ 127943 h 131518"/>
                  <a:gd name="connsiteX283" fmla="*/ 131772 w 177628"/>
                  <a:gd name="connsiteY283" fmla="*/ 128502 h 131518"/>
                  <a:gd name="connsiteX284" fmla="*/ 128885 w 177628"/>
                  <a:gd name="connsiteY284" fmla="*/ 129019 h 131518"/>
                  <a:gd name="connsiteX285" fmla="*/ 125997 w 177628"/>
                  <a:gd name="connsiteY285" fmla="*/ 129536 h 131518"/>
                  <a:gd name="connsiteX286" fmla="*/ 123367 w 177628"/>
                  <a:gd name="connsiteY286" fmla="*/ 129916 h 131518"/>
                  <a:gd name="connsiteX287" fmla="*/ 120736 w 177628"/>
                  <a:gd name="connsiteY287" fmla="*/ 130295 h 131518"/>
                  <a:gd name="connsiteX288" fmla="*/ 118426 w 177628"/>
                  <a:gd name="connsiteY288" fmla="*/ 130555 h 131518"/>
                  <a:gd name="connsiteX289" fmla="*/ 116116 w 177628"/>
                  <a:gd name="connsiteY289" fmla="*/ 130815 h 131518"/>
                  <a:gd name="connsiteX290" fmla="*/ 113806 w 177628"/>
                  <a:gd name="connsiteY290" fmla="*/ 131008 h 131518"/>
                  <a:gd name="connsiteX291" fmla="*/ 111497 w 177628"/>
                  <a:gd name="connsiteY291" fmla="*/ 131202 h 131518"/>
                  <a:gd name="connsiteX292" fmla="*/ 109443 w 177628"/>
                  <a:gd name="connsiteY292" fmla="*/ 131335 h 131518"/>
                  <a:gd name="connsiteX293" fmla="*/ 107390 w 177628"/>
                  <a:gd name="connsiteY293" fmla="*/ 131467 h 131518"/>
                  <a:gd name="connsiteX294" fmla="*/ 102001 w 177628"/>
                  <a:gd name="connsiteY294" fmla="*/ 131519 h 131518"/>
                  <a:gd name="connsiteX295" fmla="*/ 96611 w 177628"/>
                  <a:gd name="connsiteY295" fmla="*/ 131572 h 131518"/>
                  <a:gd name="connsiteX296" fmla="*/ 119004 w 177628"/>
                  <a:gd name="connsiteY296" fmla="*/ 125265 h 131518"/>
                  <a:gd name="connsiteX297" fmla="*/ 121378 w 177628"/>
                  <a:gd name="connsiteY297" fmla="*/ 125064 h 131518"/>
                  <a:gd name="connsiteX298" fmla="*/ 123495 w 177628"/>
                  <a:gd name="connsiteY298" fmla="*/ 124807 h 131518"/>
                  <a:gd name="connsiteX299" fmla="*/ 125613 w 177628"/>
                  <a:gd name="connsiteY299" fmla="*/ 124550 h 131518"/>
                  <a:gd name="connsiteX300" fmla="*/ 127858 w 177628"/>
                  <a:gd name="connsiteY300" fmla="*/ 124166 h 131518"/>
                  <a:gd name="connsiteX301" fmla="*/ 130104 w 177628"/>
                  <a:gd name="connsiteY301" fmla="*/ 123782 h 131518"/>
                  <a:gd name="connsiteX302" fmla="*/ 132102 w 177628"/>
                  <a:gd name="connsiteY302" fmla="*/ 123337 h 131518"/>
                  <a:gd name="connsiteX303" fmla="*/ 134100 w 177628"/>
                  <a:gd name="connsiteY303" fmla="*/ 122892 h 131518"/>
                  <a:gd name="connsiteX304" fmla="*/ 135972 w 177628"/>
                  <a:gd name="connsiteY304" fmla="*/ 122381 h 131518"/>
                  <a:gd name="connsiteX305" fmla="*/ 137844 w 177628"/>
                  <a:gd name="connsiteY305" fmla="*/ 121869 h 131518"/>
                  <a:gd name="connsiteX306" fmla="*/ 139618 w 177628"/>
                  <a:gd name="connsiteY306" fmla="*/ 121284 h 131518"/>
                  <a:gd name="connsiteX307" fmla="*/ 141390 w 177628"/>
                  <a:gd name="connsiteY307" fmla="*/ 120699 h 131518"/>
                  <a:gd name="connsiteX308" fmla="*/ 143190 w 177628"/>
                  <a:gd name="connsiteY308" fmla="*/ 119993 h 131518"/>
                  <a:gd name="connsiteX309" fmla="*/ 144990 w 177628"/>
                  <a:gd name="connsiteY309" fmla="*/ 119288 h 131518"/>
                  <a:gd name="connsiteX310" fmla="*/ 147171 w 177628"/>
                  <a:gd name="connsiteY310" fmla="*/ 118225 h 131518"/>
                  <a:gd name="connsiteX311" fmla="*/ 149353 w 177628"/>
                  <a:gd name="connsiteY311" fmla="*/ 117162 h 131518"/>
                  <a:gd name="connsiteX312" fmla="*/ 150893 w 177628"/>
                  <a:gd name="connsiteY312" fmla="*/ 116234 h 131518"/>
                  <a:gd name="connsiteX313" fmla="*/ 152432 w 177628"/>
                  <a:gd name="connsiteY313" fmla="*/ 115307 h 131518"/>
                  <a:gd name="connsiteX314" fmla="*/ 153698 w 177628"/>
                  <a:gd name="connsiteY314" fmla="*/ 114414 h 131518"/>
                  <a:gd name="connsiteX315" fmla="*/ 154963 w 177628"/>
                  <a:gd name="connsiteY315" fmla="*/ 113522 h 131518"/>
                  <a:gd name="connsiteX316" fmla="*/ 156136 w 177628"/>
                  <a:gd name="connsiteY316" fmla="*/ 112552 h 131518"/>
                  <a:gd name="connsiteX317" fmla="*/ 157309 w 177628"/>
                  <a:gd name="connsiteY317" fmla="*/ 111583 h 131518"/>
                  <a:gd name="connsiteX318" fmla="*/ 158656 w 177628"/>
                  <a:gd name="connsiteY318" fmla="*/ 110233 h 131518"/>
                  <a:gd name="connsiteX319" fmla="*/ 160003 w 177628"/>
                  <a:gd name="connsiteY319" fmla="*/ 108882 h 131518"/>
                  <a:gd name="connsiteX320" fmla="*/ 160879 w 177628"/>
                  <a:gd name="connsiteY320" fmla="*/ 107796 h 131518"/>
                  <a:gd name="connsiteX321" fmla="*/ 161753 w 177628"/>
                  <a:gd name="connsiteY321" fmla="*/ 106709 h 131518"/>
                  <a:gd name="connsiteX322" fmla="*/ 162442 w 177628"/>
                  <a:gd name="connsiteY322" fmla="*/ 105685 h 131518"/>
                  <a:gd name="connsiteX323" fmla="*/ 163130 w 177628"/>
                  <a:gd name="connsiteY323" fmla="*/ 104661 h 131518"/>
                  <a:gd name="connsiteX324" fmla="*/ 163709 w 177628"/>
                  <a:gd name="connsiteY324" fmla="*/ 103575 h 131518"/>
                  <a:gd name="connsiteX325" fmla="*/ 164289 w 177628"/>
                  <a:gd name="connsiteY325" fmla="*/ 102489 h 131518"/>
                  <a:gd name="connsiteX326" fmla="*/ 164748 w 177628"/>
                  <a:gd name="connsiteY326" fmla="*/ 101302 h 131518"/>
                  <a:gd name="connsiteX327" fmla="*/ 165207 w 177628"/>
                  <a:gd name="connsiteY327" fmla="*/ 100115 h 131518"/>
                  <a:gd name="connsiteX328" fmla="*/ 165459 w 177628"/>
                  <a:gd name="connsiteY328" fmla="*/ 99059 h 131518"/>
                  <a:gd name="connsiteX329" fmla="*/ 165710 w 177628"/>
                  <a:gd name="connsiteY329" fmla="*/ 98004 h 131518"/>
                  <a:gd name="connsiteX330" fmla="*/ 165836 w 177628"/>
                  <a:gd name="connsiteY330" fmla="*/ 96792 h 131518"/>
                  <a:gd name="connsiteX331" fmla="*/ 165962 w 177628"/>
                  <a:gd name="connsiteY331" fmla="*/ 95581 h 131518"/>
                  <a:gd name="connsiteX332" fmla="*/ 165836 w 177628"/>
                  <a:gd name="connsiteY332" fmla="*/ 94366 h 131518"/>
                  <a:gd name="connsiteX333" fmla="*/ 165711 w 177628"/>
                  <a:gd name="connsiteY333" fmla="*/ 93151 h 131518"/>
                  <a:gd name="connsiteX334" fmla="*/ 165450 w 177628"/>
                  <a:gd name="connsiteY334" fmla="*/ 92191 h 131518"/>
                  <a:gd name="connsiteX335" fmla="*/ 165190 w 177628"/>
                  <a:gd name="connsiteY335" fmla="*/ 91232 h 131518"/>
                  <a:gd name="connsiteX336" fmla="*/ 164560 w 177628"/>
                  <a:gd name="connsiteY336" fmla="*/ 89953 h 131518"/>
                  <a:gd name="connsiteX337" fmla="*/ 163929 w 177628"/>
                  <a:gd name="connsiteY337" fmla="*/ 88674 h 131518"/>
                  <a:gd name="connsiteX338" fmla="*/ 163284 w 177628"/>
                  <a:gd name="connsiteY338" fmla="*/ 87827 h 131518"/>
                  <a:gd name="connsiteX339" fmla="*/ 162639 w 177628"/>
                  <a:gd name="connsiteY339" fmla="*/ 86981 h 131518"/>
                  <a:gd name="connsiteX340" fmla="*/ 161508 w 177628"/>
                  <a:gd name="connsiteY340" fmla="*/ 85908 h 131518"/>
                  <a:gd name="connsiteX341" fmla="*/ 160378 w 177628"/>
                  <a:gd name="connsiteY341" fmla="*/ 84837 h 131518"/>
                  <a:gd name="connsiteX342" fmla="*/ 159228 w 177628"/>
                  <a:gd name="connsiteY342" fmla="*/ 84057 h 131518"/>
                  <a:gd name="connsiteX343" fmla="*/ 158078 w 177628"/>
                  <a:gd name="connsiteY343" fmla="*/ 83278 h 131518"/>
                  <a:gd name="connsiteX344" fmla="*/ 157411 w 177628"/>
                  <a:gd name="connsiteY344" fmla="*/ 82909 h 131518"/>
                  <a:gd name="connsiteX345" fmla="*/ 156744 w 177628"/>
                  <a:gd name="connsiteY345" fmla="*/ 82540 h 131518"/>
                  <a:gd name="connsiteX346" fmla="*/ 156834 w 177628"/>
                  <a:gd name="connsiteY346" fmla="*/ 81961 h 131518"/>
                  <a:gd name="connsiteX347" fmla="*/ 156923 w 177628"/>
                  <a:gd name="connsiteY347" fmla="*/ 81382 h 131518"/>
                  <a:gd name="connsiteX348" fmla="*/ 156913 w 177628"/>
                  <a:gd name="connsiteY348" fmla="*/ 78888 h 131518"/>
                  <a:gd name="connsiteX349" fmla="*/ 156902 w 177628"/>
                  <a:gd name="connsiteY349" fmla="*/ 76394 h 131518"/>
                  <a:gd name="connsiteX350" fmla="*/ 156512 w 177628"/>
                  <a:gd name="connsiteY350" fmla="*/ 74922 h 131518"/>
                  <a:gd name="connsiteX351" fmla="*/ 156120 w 177628"/>
                  <a:gd name="connsiteY351" fmla="*/ 73451 h 131518"/>
                  <a:gd name="connsiteX352" fmla="*/ 155609 w 177628"/>
                  <a:gd name="connsiteY352" fmla="*/ 72274 h 131518"/>
                  <a:gd name="connsiteX353" fmla="*/ 155098 w 177628"/>
                  <a:gd name="connsiteY353" fmla="*/ 71096 h 131518"/>
                  <a:gd name="connsiteX354" fmla="*/ 154252 w 177628"/>
                  <a:gd name="connsiteY354" fmla="*/ 69830 h 131518"/>
                  <a:gd name="connsiteX355" fmla="*/ 153407 w 177628"/>
                  <a:gd name="connsiteY355" fmla="*/ 68564 h 131518"/>
                  <a:gd name="connsiteX356" fmla="*/ 152471 w 177628"/>
                  <a:gd name="connsiteY356" fmla="*/ 67615 h 131518"/>
                  <a:gd name="connsiteX357" fmla="*/ 151535 w 177628"/>
                  <a:gd name="connsiteY357" fmla="*/ 66665 h 131518"/>
                  <a:gd name="connsiteX358" fmla="*/ 150765 w 177628"/>
                  <a:gd name="connsiteY358" fmla="*/ 66080 h 131518"/>
                  <a:gd name="connsiteX359" fmla="*/ 149995 w 177628"/>
                  <a:gd name="connsiteY359" fmla="*/ 65494 h 131518"/>
                  <a:gd name="connsiteX360" fmla="*/ 148968 w 177628"/>
                  <a:gd name="connsiteY360" fmla="*/ 64902 h 131518"/>
                  <a:gd name="connsiteX361" fmla="*/ 147942 w 177628"/>
                  <a:gd name="connsiteY361" fmla="*/ 64309 h 131518"/>
                  <a:gd name="connsiteX362" fmla="*/ 146854 w 177628"/>
                  <a:gd name="connsiteY362" fmla="*/ 63914 h 131518"/>
                  <a:gd name="connsiteX363" fmla="*/ 145765 w 177628"/>
                  <a:gd name="connsiteY363" fmla="*/ 63519 h 131518"/>
                  <a:gd name="connsiteX364" fmla="*/ 144672 w 177628"/>
                  <a:gd name="connsiteY364" fmla="*/ 63247 h 131518"/>
                  <a:gd name="connsiteX365" fmla="*/ 143579 w 177628"/>
                  <a:gd name="connsiteY365" fmla="*/ 62976 h 131518"/>
                  <a:gd name="connsiteX366" fmla="*/ 141397 w 177628"/>
                  <a:gd name="connsiteY366" fmla="*/ 62976 h 131518"/>
                  <a:gd name="connsiteX367" fmla="*/ 139216 w 177628"/>
                  <a:gd name="connsiteY367" fmla="*/ 62976 h 131518"/>
                  <a:gd name="connsiteX368" fmla="*/ 138317 w 177628"/>
                  <a:gd name="connsiteY368" fmla="*/ 63153 h 131518"/>
                  <a:gd name="connsiteX369" fmla="*/ 137419 w 177628"/>
                  <a:gd name="connsiteY369" fmla="*/ 63330 h 131518"/>
                  <a:gd name="connsiteX370" fmla="*/ 135915 w 177628"/>
                  <a:gd name="connsiteY370" fmla="*/ 63817 h 131518"/>
                  <a:gd name="connsiteX371" fmla="*/ 134412 w 177628"/>
                  <a:gd name="connsiteY371" fmla="*/ 64305 h 131518"/>
                  <a:gd name="connsiteX372" fmla="*/ 133156 w 177628"/>
                  <a:gd name="connsiteY372" fmla="*/ 64948 h 131518"/>
                  <a:gd name="connsiteX373" fmla="*/ 131901 w 177628"/>
                  <a:gd name="connsiteY373" fmla="*/ 65591 h 131518"/>
                  <a:gd name="connsiteX374" fmla="*/ 130968 w 177628"/>
                  <a:gd name="connsiteY374" fmla="*/ 66211 h 131518"/>
                  <a:gd name="connsiteX375" fmla="*/ 130035 w 177628"/>
                  <a:gd name="connsiteY375" fmla="*/ 66832 h 131518"/>
                  <a:gd name="connsiteX376" fmla="*/ 128939 w 177628"/>
                  <a:gd name="connsiteY376" fmla="*/ 67700 h 131518"/>
                  <a:gd name="connsiteX377" fmla="*/ 127843 w 177628"/>
                  <a:gd name="connsiteY377" fmla="*/ 68569 h 131518"/>
                  <a:gd name="connsiteX378" fmla="*/ 127813 w 177628"/>
                  <a:gd name="connsiteY378" fmla="*/ 68523 h 131518"/>
                  <a:gd name="connsiteX379" fmla="*/ 127783 w 177628"/>
                  <a:gd name="connsiteY379" fmla="*/ 68478 h 131518"/>
                  <a:gd name="connsiteX380" fmla="*/ 127498 w 177628"/>
                  <a:gd name="connsiteY380" fmla="*/ 67282 h 131518"/>
                  <a:gd name="connsiteX381" fmla="*/ 127214 w 177628"/>
                  <a:gd name="connsiteY381" fmla="*/ 66085 h 131518"/>
                  <a:gd name="connsiteX382" fmla="*/ 126700 w 177628"/>
                  <a:gd name="connsiteY382" fmla="*/ 64723 h 131518"/>
                  <a:gd name="connsiteX383" fmla="*/ 126186 w 177628"/>
                  <a:gd name="connsiteY383" fmla="*/ 63361 h 131518"/>
                  <a:gd name="connsiteX384" fmla="*/ 125596 w 177628"/>
                  <a:gd name="connsiteY384" fmla="*/ 62338 h 131518"/>
                  <a:gd name="connsiteX385" fmla="*/ 125006 w 177628"/>
                  <a:gd name="connsiteY385" fmla="*/ 61314 h 131518"/>
                  <a:gd name="connsiteX386" fmla="*/ 124483 w 177628"/>
                  <a:gd name="connsiteY386" fmla="*/ 60611 h 131518"/>
                  <a:gd name="connsiteX387" fmla="*/ 123960 w 177628"/>
                  <a:gd name="connsiteY387" fmla="*/ 59907 h 131518"/>
                  <a:gd name="connsiteX388" fmla="*/ 123375 w 177628"/>
                  <a:gd name="connsiteY388" fmla="*/ 59234 h 131518"/>
                  <a:gd name="connsiteX389" fmla="*/ 122790 w 177628"/>
                  <a:gd name="connsiteY389" fmla="*/ 58561 h 131518"/>
                  <a:gd name="connsiteX390" fmla="*/ 121828 w 177628"/>
                  <a:gd name="connsiteY390" fmla="*/ 57747 h 131518"/>
                  <a:gd name="connsiteX391" fmla="*/ 120865 w 177628"/>
                  <a:gd name="connsiteY391" fmla="*/ 56935 h 131518"/>
                  <a:gd name="connsiteX392" fmla="*/ 119967 w 177628"/>
                  <a:gd name="connsiteY392" fmla="*/ 56359 h 131518"/>
                  <a:gd name="connsiteX393" fmla="*/ 119068 w 177628"/>
                  <a:gd name="connsiteY393" fmla="*/ 55783 h 131518"/>
                  <a:gd name="connsiteX394" fmla="*/ 118290 w 177628"/>
                  <a:gd name="connsiteY394" fmla="*/ 55393 h 131518"/>
                  <a:gd name="connsiteX395" fmla="*/ 117512 w 177628"/>
                  <a:gd name="connsiteY395" fmla="*/ 55003 h 131518"/>
                  <a:gd name="connsiteX396" fmla="*/ 116207 w 177628"/>
                  <a:gd name="connsiteY396" fmla="*/ 54550 h 131518"/>
                  <a:gd name="connsiteX397" fmla="*/ 114902 w 177628"/>
                  <a:gd name="connsiteY397" fmla="*/ 54098 h 131518"/>
                  <a:gd name="connsiteX398" fmla="*/ 113585 w 177628"/>
                  <a:gd name="connsiteY398" fmla="*/ 53845 h 131518"/>
                  <a:gd name="connsiteX399" fmla="*/ 112267 w 177628"/>
                  <a:gd name="connsiteY399" fmla="*/ 53592 h 131518"/>
                  <a:gd name="connsiteX400" fmla="*/ 110856 w 177628"/>
                  <a:gd name="connsiteY400" fmla="*/ 53506 h 131518"/>
                  <a:gd name="connsiteX401" fmla="*/ 109444 w 177628"/>
                  <a:gd name="connsiteY401" fmla="*/ 53417 h 131518"/>
                  <a:gd name="connsiteX402" fmla="*/ 108032 w 177628"/>
                  <a:gd name="connsiteY402" fmla="*/ 53568 h 131518"/>
                  <a:gd name="connsiteX403" fmla="*/ 106621 w 177628"/>
                  <a:gd name="connsiteY403" fmla="*/ 53718 h 131518"/>
                  <a:gd name="connsiteX404" fmla="*/ 105530 w 177628"/>
                  <a:gd name="connsiteY404" fmla="*/ 53955 h 131518"/>
                  <a:gd name="connsiteX405" fmla="*/ 104440 w 177628"/>
                  <a:gd name="connsiteY405" fmla="*/ 54191 h 131518"/>
                  <a:gd name="connsiteX406" fmla="*/ 103544 w 177628"/>
                  <a:gd name="connsiteY406" fmla="*/ 54490 h 131518"/>
                  <a:gd name="connsiteX407" fmla="*/ 102648 w 177628"/>
                  <a:gd name="connsiteY407" fmla="*/ 54791 h 131518"/>
                  <a:gd name="connsiteX408" fmla="*/ 102556 w 177628"/>
                  <a:gd name="connsiteY408" fmla="*/ 55174 h 131518"/>
                  <a:gd name="connsiteX409" fmla="*/ 102463 w 177628"/>
                  <a:gd name="connsiteY409" fmla="*/ 55558 h 131518"/>
                  <a:gd name="connsiteX410" fmla="*/ 102060 w 177628"/>
                  <a:gd name="connsiteY410" fmla="*/ 57348 h 131518"/>
                  <a:gd name="connsiteX411" fmla="*/ 101656 w 177628"/>
                  <a:gd name="connsiteY411" fmla="*/ 59139 h 131518"/>
                  <a:gd name="connsiteX412" fmla="*/ 100911 w 177628"/>
                  <a:gd name="connsiteY412" fmla="*/ 61378 h 131518"/>
                  <a:gd name="connsiteX413" fmla="*/ 100167 w 177628"/>
                  <a:gd name="connsiteY413" fmla="*/ 63616 h 131518"/>
                  <a:gd name="connsiteX414" fmla="*/ 99550 w 177628"/>
                  <a:gd name="connsiteY414" fmla="*/ 65023 h 131518"/>
                  <a:gd name="connsiteX415" fmla="*/ 98933 w 177628"/>
                  <a:gd name="connsiteY415" fmla="*/ 66430 h 131518"/>
                  <a:gd name="connsiteX416" fmla="*/ 98208 w 177628"/>
                  <a:gd name="connsiteY416" fmla="*/ 67837 h 131518"/>
                  <a:gd name="connsiteX417" fmla="*/ 97483 w 177628"/>
                  <a:gd name="connsiteY417" fmla="*/ 69244 h 131518"/>
                  <a:gd name="connsiteX418" fmla="*/ 96642 w 177628"/>
                  <a:gd name="connsiteY418" fmla="*/ 70656 h 131518"/>
                  <a:gd name="connsiteX419" fmla="*/ 95800 w 177628"/>
                  <a:gd name="connsiteY419" fmla="*/ 72068 h 131518"/>
                  <a:gd name="connsiteX420" fmla="*/ 94750 w 177628"/>
                  <a:gd name="connsiteY420" fmla="*/ 73534 h 131518"/>
                  <a:gd name="connsiteX421" fmla="*/ 93699 w 177628"/>
                  <a:gd name="connsiteY421" fmla="*/ 75000 h 131518"/>
                  <a:gd name="connsiteX422" fmla="*/ 92742 w 177628"/>
                  <a:gd name="connsiteY422" fmla="*/ 76178 h 131518"/>
                  <a:gd name="connsiteX423" fmla="*/ 91784 w 177628"/>
                  <a:gd name="connsiteY423" fmla="*/ 77355 h 131518"/>
                  <a:gd name="connsiteX424" fmla="*/ 90322 w 177628"/>
                  <a:gd name="connsiteY424" fmla="*/ 78876 h 131518"/>
                  <a:gd name="connsiteX425" fmla="*/ 88860 w 177628"/>
                  <a:gd name="connsiteY425" fmla="*/ 80398 h 131518"/>
                  <a:gd name="connsiteX426" fmla="*/ 87558 w 177628"/>
                  <a:gd name="connsiteY426" fmla="*/ 81537 h 131518"/>
                  <a:gd name="connsiteX427" fmla="*/ 86257 w 177628"/>
                  <a:gd name="connsiteY427" fmla="*/ 82675 h 131518"/>
                  <a:gd name="connsiteX428" fmla="*/ 84701 w 177628"/>
                  <a:gd name="connsiteY428" fmla="*/ 83851 h 131518"/>
                  <a:gd name="connsiteX429" fmla="*/ 83144 w 177628"/>
                  <a:gd name="connsiteY429" fmla="*/ 85027 h 131518"/>
                  <a:gd name="connsiteX430" fmla="*/ 83103 w 177628"/>
                  <a:gd name="connsiteY430" fmla="*/ 84982 h 131518"/>
                  <a:gd name="connsiteX431" fmla="*/ 83061 w 177628"/>
                  <a:gd name="connsiteY431" fmla="*/ 84936 h 131518"/>
                  <a:gd name="connsiteX432" fmla="*/ 83425 w 177628"/>
                  <a:gd name="connsiteY432" fmla="*/ 84313 h 131518"/>
                  <a:gd name="connsiteX433" fmla="*/ 83788 w 177628"/>
                  <a:gd name="connsiteY433" fmla="*/ 83690 h 131518"/>
                  <a:gd name="connsiteX434" fmla="*/ 84128 w 177628"/>
                  <a:gd name="connsiteY434" fmla="*/ 82922 h 131518"/>
                  <a:gd name="connsiteX435" fmla="*/ 84468 w 177628"/>
                  <a:gd name="connsiteY435" fmla="*/ 82155 h 131518"/>
                  <a:gd name="connsiteX436" fmla="*/ 84791 w 177628"/>
                  <a:gd name="connsiteY436" fmla="*/ 81045 h 131518"/>
                  <a:gd name="connsiteX437" fmla="*/ 85112 w 177628"/>
                  <a:gd name="connsiteY437" fmla="*/ 79935 h 131518"/>
                  <a:gd name="connsiteX438" fmla="*/ 85338 w 177628"/>
                  <a:gd name="connsiteY438" fmla="*/ 78615 h 131518"/>
                  <a:gd name="connsiteX439" fmla="*/ 85563 w 177628"/>
                  <a:gd name="connsiteY439" fmla="*/ 77294 h 131518"/>
                  <a:gd name="connsiteX440" fmla="*/ 85633 w 177628"/>
                  <a:gd name="connsiteY440" fmla="*/ 54462 h 131518"/>
                  <a:gd name="connsiteX441" fmla="*/ 85704 w 177628"/>
                  <a:gd name="connsiteY441" fmla="*/ 31629 h 131518"/>
                  <a:gd name="connsiteX442" fmla="*/ 85977 w 177628"/>
                  <a:gd name="connsiteY442" fmla="*/ 30834 h 131518"/>
                  <a:gd name="connsiteX443" fmla="*/ 86251 w 177628"/>
                  <a:gd name="connsiteY443" fmla="*/ 30039 h 131518"/>
                  <a:gd name="connsiteX444" fmla="*/ 86585 w 177628"/>
                  <a:gd name="connsiteY444" fmla="*/ 29471 h 131518"/>
                  <a:gd name="connsiteX445" fmla="*/ 86919 w 177628"/>
                  <a:gd name="connsiteY445" fmla="*/ 28903 h 131518"/>
                  <a:gd name="connsiteX446" fmla="*/ 87515 w 177628"/>
                  <a:gd name="connsiteY446" fmla="*/ 28381 h 131518"/>
                  <a:gd name="connsiteX447" fmla="*/ 88110 w 177628"/>
                  <a:gd name="connsiteY447" fmla="*/ 27858 h 131518"/>
                  <a:gd name="connsiteX448" fmla="*/ 88768 w 177628"/>
                  <a:gd name="connsiteY448" fmla="*/ 27541 h 131518"/>
                  <a:gd name="connsiteX449" fmla="*/ 89425 w 177628"/>
                  <a:gd name="connsiteY449" fmla="*/ 27224 h 131518"/>
                  <a:gd name="connsiteX450" fmla="*/ 90148 w 177628"/>
                  <a:gd name="connsiteY450" fmla="*/ 27039 h 131518"/>
                  <a:gd name="connsiteX451" fmla="*/ 90872 w 177628"/>
                  <a:gd name="connsiteY451" fmla="*/ 26854 h 131518"/>
                  <a:gd name="connsiteX452" fmla="*/ 92042 w 177628"/>
                  <a:gd name="connsiteY452" fmla="*/ 26762 h 131518"/>
                  <a:gd name="connsiteX453" fmla="*/ 93211 w 177628"/>
                  <a:gd name="connsiteY453" fmla="*/ 26670 h 131518"/>
                  <a:gd name="connsiteX454" fmla="*/ 93211 w 177628"/>
                  <a:gd name="connsiteY454" fmla="*/ 25727 h 131518"/>
                  <a:gd name="connsiteX455" fmla="*/ 93211 w 177628"/>
                  <a:gd name="connsiteY455" fmla="*/ 24784 h 131518"/>
                  <a:gd name="connsiteX456" fmla="*/ 85385 w 177628"/>
                  <a:gd name="connsiteY456" fmla="*/ 24784 h 131518"/>
                  <a:gd name="connsiteX457" fmla="*/ 77559 w 177628"/>
                  <a:gd name="connsiteY457" fmla="*/ 24784 h 131518"/>
                  <a:gd name="connsiteX458" fmla="*/ 77524 w 177628"/>
                  <a:gd name="connsiteY458" fmla="*/ 27934 h 131518"/>
                  <a:gd name="connsiteX459" fmla="*/ 77490 w 177628"/>
                  <a:gd name="connsiteY459" fmla="*/ 31084 h 131518"/>
                  <a:gd name="connsiteX460" fmla="*/ 76854 w 177628"/>
                  <a:gd name="connsiteY460" fmla="*/ 30076 h 131518"/>
                  <a:gd name="connsiteX461" fmla="*/ 76217 w 177628"/>
                  <a:gd name="connsiteY461" fmla="*/ 29070 h 131518"/>
                  <a:gd name="connsiteX462" fmla="*/ 74993 w 177628"/>
                  <a:gd name="connsiteY462" fmla="*/ 27838 h 131518"/>
                  <a:gd name="connsiteX463" fmla="*/ 73769 w 177628"/>
                  <a:gd name="connsiteY463" fmla="*/ 26605 h 131518"/>
                  <a:gd name="connsiteX464" fmla="*/ 72813 w 177628"/>
                  <a:gd name="connsiteY464" fmla="*/ 25992 h 131518"/>
                  <a:gd name="connsiteX465" fmla="*/ 71858 w 177628"/>
                  <a:gd name="connsiteY465" fmla="*/ 25379 h 131518"/>
                  <a:gd name="connsiteX466" fmla="*/ 70824 w 177628"/>
                  <a:gd name="connsiteY466" fmla="*/ 24945 h 131518"/>
                  <a:gd name="connsiteX467" fmla="*/ 69791 w 177628"/>
                  <a:gd name="connsiteY467" fmla="*/ 24510 h 131518"/>
                  <a:gd name="connsiteX468" fmla="*/ 68507 w 177628"/>
                  <a:gd name="connsiteY468" fmla="*/ 24189 h 131518"/>
                  <a:gd name="connsiteX469" fmla="*/ 67224 w 177628"/>
                  <a:gd name="connsiteY469" fmla="*/ 23869 h 131518"/>
                  <a:gd name="connsiteX470" fmla="*/ 65107 w 177628"/>
                  <a:gd name="connsiteY470" fmla="*/ 23798 h 131518"/>
                  <a:gd name="connsiteX471" fmla="*/ 62989 w 177628"/>
                  <a:gd name="connsiteY471" fmla="*/ 23727 h 131518"/>
                  <a:gd name="connsiteX472" fmla="*/ 61577 w 177628"/>
                  <a:gd name="connsiteY472" fmla="*/ 23947 h 131518"/>
                  <a:gd name="connsiteX473" fmla="*/ 60166 w 177628"/>
                  <a:gd name="connsiteY473" fmla="*/ 24167 h 131518"/>
                  <a:gd name="connsiteX474" fmla="*/ 58947 w 177628"/>
                  <a:gd name="connsiteY474" fmla="*/ 24553 h 131518"/>
                  <a:gd name="connsiteX475" fmla="*/ 57728 w 177628"/>
                  <a:gd name="connsiteY475" fmla="*/ 24938 h 131518"/>
                  <a:gd name="connsiteX476" fmla="*/ 56509 w 177628"/>
                  <a:gd name="connsiteY476" fmla="*/ 25561 h 131518"/>
                  <a:gd name="connsiteX477" fmla="*/ 55290 w 177628"/>
                  <a:gd name="connsiteY477" fmla="*/ 26184 h 131518"/>
                  <a:gd name="connsiteX478" fmla="*/ 54176 w 177628"/>
                  <a:gd name="connsiteY478" fmla="*/ 27020 h 131518"/>
                  <a:gd name="connsiteX479" fmla="*/ 53062 w 177628"/>
                  <a:gd name="connsiteY479" fmla="*/ 27855 h 131518"/>
                  <a:gd name="connsiteX480" fmla="*/ 52143 w 177628"/>
                  <a:gd name="connsiteY480" fmla="*/ 28845 h 131518"/>
                  <a:gd name="connsiteX481" fmla="*/ 51224 w 177628"/>
                  <a:gd name="connsiteY481" fmla="*/ 29835 h 131518"/>
                  <a:gd name="connsiteX482" fmla="*/ 50278 w 177628"/>
                  <a:gd name="connsiteY482" fmla="*/ 31246 h 131518"/>
                  <a:gd name="connsiteX483" fmla="*/ 49331 w 177628"/>
                  <a:gd name="connsiteY483" fmla="*/ 32657 h 131518"/>
                  <a:gd name="connsiteX484" fmla="*/ 48733 w 177628"/>
                  <a:gd name="connsiteY484" fmla="*/ 33932 h 131518"/>
                  <a:gd name="connsiteX485" fmla="*/ 48136 w 177628"/>
                  <a:gd name="connsiteY485" fmla="*/ 35207 h 131518"/>
                  <a:gd name="connsiteX486" fmla="*/ 47516 w 177628"/>
                  <a:gd name="connsiteY486" fmla="*/ 37062 h 131518"/>
                  <a:gd name="connsiteX487" fmla="*/ 46896 w 177628"/>
                  <a:gd name="connsiteY487" fmla="*/ 38916 h 131518"/>
                  <a:gd name="connsiteX488" fmla="*/ 46576 w 177628"/>
                  <a:gd name="connsiteY488" fmla="*/ 40515 h 131518"/>
                  <a:gd name="connsiteX489" fmla="*/ 46256 w 177628"/>
                  <a:gd name="connsiteY489" fmla="*/ 42115 h 131518"/>
                  <a:gd name="connsiteX490" fmla="*/ 46057 w 177628"/>
                  <a:gd name="connsiteY490" fmla="*/ 43842 h 131518"/>
                  <a:gd name="connsiteX491" fmla="*/ 45858 w 177628"/>
                  <a:gd name="connsiteY491" fmla="*/ 45568 h 131518"/>
                  <a:gd name="connsiteX492" fmla="*/ 45858 w 177628"/>
                  <a:gd name="connsiteY492" fmla="*/ 47935 h 131518"/>
                  <a:gd name="connsiteX493" fmla="*/ 45858 w 177628"/>
                  <a:gd name="connsiteY493" fmla="*/ 50302 h 131518"/>
                  <a:gd name="connsiteX494" fmla="*/ 46052 w 177628"/>
                  <a:gd name="connsiteY494" fmla="*/ 51959 h 131518"/>
                  <a:gd name="connsiteX495" fmla="*/ 46247 w 177628"/>
                  <a:gd name="connsiteY495" fmla="*/ 53616 h 131518"/>
                  <a:gd name="connsiteX496" fmla="*/ 46578 w 177628"/>
                  <a:gd name="connsiteY496" fmla="*/ 55220 h 131518"/>
                  <a:gd name="connsiteX497" fmla="*/ 46908 w 177628"/>
                  <a:gd name="connsiteY497" fmla="*/ 56825 h 131518"/>
                  <a:gd name="connsiteX498" fmla="*/ 47476 w 177628"/>
                  <a:gd name="connsiteY498" fmla="*/ 58547 h 131518"/>
                  <a:gd name="connsiteX499" fmla="*/ 48043 w 177628"/>
                  <a:gd name="connsiteY499" fmla="*/ 60270 h 131518"/>
                  <a:gd name="connsiteX500" fmla="*/ 48754 w 177628"/>
                  <a:gd name="connsiteY500" fmla="*/ 61744 h 131518"/>
                  <a:gd name="connsiteX501" fmla="*/ 49465 w 177628"/>
                  <a:gd name="connsiteY501" fmla="*/ 63217 h 131518"/>
                  <a:gd name="connsiteX502" fmla="*/ 50280 w 177628"/>
                  <a:gd name="connsiteY502" fmla="*/ 64434 h 131518"/>
                  <a:gd name="connsiteX503" fmla="*/ 51094 w 177628"/>
                  <a:gd name="connsiteY503" fmla="*/ 65650 h 131518"/>
                  <a:gd name="connsiteX504" fmla="*/ 52077 w 177628"/>
                  <a:gd name="connsiteY504" fmla="*/ 66702 h 131518"/>
                  <a:gd name="connsiteX505" fmla="*/ 53059 w 177628"/>
                  <a:gd name="connsiteY505" fmla="*/ 67753 h 131518"/>
                  <a:gd name="connsiteX506" fmla="*/ 54076 w 177628"/>
                  <a:gd name="connsiteY506" fmla="*/ 68517 h 131518"/>
                  <a:gd name="connsiteX507" fmla="*/ 55094 w 177628"/>
                  <a:gd name="connsiteY507" fmla="*/ 69281 h 131518"/>
                  <a:gd name="connsiteX508" fmla="*/ 55916 w 177628"/>
                  <a:gd name="connsiteY508" fmla="*/ 69740 h 131518"/>
                  <a:gd name="connsiteX509" fmla="*/ 56739 w 177628"/>
                  <a:gd name="connsiteY509" fmla="*/ 70198 h 131518"/>
                  <a:gd name="connsiteX510" fmla="*/ 57518 w 177628"/>
                  <a:gd name="connsiteY510" fmla="*/ 70514 h 131518"/>
                  <a:gd name="connsiteX511" fmla="*/ 58297 w 177628"/>
                  <a:gd name="connsiteY511" fmla="*/ 70830 h 131518"/>
                  <a:gd name="connsiteX512" fmla="*/ 59424 w 177628"/>
                  <a:gd name="connsiteY512" fmla="*/ 71157 h 131518"/>
                  <a:gd name="connsiteX513" fmla="*/ 60551 w 177628"/>
                  <a:gd name="connsiteY513" fmla="*/ 71483 h 131518"/>
                  <a:gd name="connsiteX514" fmla="*/ 61834 w 177628"/>
                  <a:gd name="connsiteY514" fmla="*/ 71666 h 131518"/>
                  <a:gd name="connsiteX515" fmla="*/ 63118 w 177628"/>
                  <a:gd name="connsiteY515" fmla="*/ 71849 h 131518"/>
                  <a:gd name="connsiteX516" fmla="*/ 64529 w 177628"/>
                  <a:gd name="connsiteY516" fmla="*/ 71851 h 131518"/>
                  <a:gd name="connsiteX517" fmla="*/ 65941 w 177628"/>
                  <a:gd name="connsiteY517" fmla="*/ 71853 h 131518"/>
                  <a:gd name="connsiteX518" fmla="*/ 67096 w 177628"/>
                  <a:gd name="connsiteY518" fmla="*/ 71722 h 131518"/>
                  <a:gd name="connsiteX519" fmla="*/ 68251 w 177628"/>
                  <a:gd name="connsiteY519" fmla="*/ 71591 h 131518"/>
                  <a:gd name="connsiteX520" fmla="*/ 69431 w 177628"/>
                  <a:gd name="connsiteY520" fmla="*/ 71279 h 131518"/>
                  <a:gd name="connsiteX521" fmla="*/ 70612 w 177628"/>
                  <a:gd name="connsiteY521" fmla="*/ 70967 h 131518"/>
                  <a:gd name="connsiteX522" fmla="*/ 71549 w 177628"/>
                  <a:gd name="connsiteY522" fmla="*/ 70502 h 131518"/>
                  <a:gd name="connsiteX523" fmla="*/ 72485 w 177628"/>
                  <a:gd name="connsiteY523" fmla="*/ 70037 h 131518"/>
                  <a:gd name="connsiteX524" fmla="*/ 73431 w 177628"/>
                  <a:gd name="connsiteY524" fmla="*/ 69322 h 131518"/>
                  <a:gd name="connsiteX525" fmla="*/ 74376 w 177628"/>
                  <a:gd name="connsiteY525" fmla="*/ 68606 h 131518"/>
                  <a:gd name="connsiteX526" fmla="*/ 75271 w 177628"/>
                  <a:gd name="connsiteY526" fmla="*/ 67576 h 131518"/>
                  <a:gd name="connsiteX527" fmla="*/ 76166 w 177628"/>
                  <a:gd name="connsiteY527" fmla="*/ 66545 h 131518"/>
                  <a:gd name="connsiteX528" fmla="*/ 76796 w 177628"/>
                  <a:gd name="connsiteY528" fmla="*/ 65607 h 131518"/>
                  <a:gd name="connsiteX529" fmla="*/ 77426 w 177628"/>
                  <a:gd name="connsiteY529" fmla="*/ 64669 h 131518"/>
                  <a:gd name="connsiteX530" fmla="*/ 77425 w 177628"/>
                  <a:gd name="connsiteY530" fmla="*/ 68933 h 131518"/>
                  <a:gd name="connsiteX531" fmla="*/ 77423 w 177628"/>
                  <a:gd name="connsiteY531" fmla="*/ 73197 h 131518"/>
                  <a:gd name="connsiteX532" fmla="*/ 77295 w 177628"/>
                  <a:gd name="connsiteY532" fmla="*/ 75755 h 131518"/>
                  <a:gd name="connsiteX533" fmla="*/ 77166 w 177628"/>
                  <a:gd name="connsiteY533" fmla="*/ 78313 h 131518"/>
                  <a:gd name="connsiteX534" fmla="*/ 77035 w 177628"/>
                  <a:gd name="connsiteY534" fmla="*/ 79401 h 131518"/>
                  <a:gd name="connsiteX535" fmla="*/ 76904 w 177628"/>
                  <a:gd name="connsiteY535" fmla="*/ 80488 h 131518"/>
                  <a:gd name="connsiteX536" fmla="*/ 76715 w 177628"/>
                  <a:gd name="connsiteY536" fmla="*/ 81255 h 131518"/>
                  <a:gd name="connsiteX537" fmla="*/ 76526 w 177628"/>
                  <a:gd name="connsiteY537" fmla="*/ 82023 h 131518"/>
                  <a:gd name="connsiteX538" fmla="*/ 75993 w 177628"/>
                  <a:gd name="connsiteY538" fmla="*/ 83110 h 131518"/>
                  <a:gd name="connsiteX539" fmla="*/ 75458 w 177628"/>
                  <a:gd name="connsiteY539" fmla="*/ 84197 h 131518"/>
                  <a:gd name="connsiteX540" fmla="*/ 74293 w 177628"/>
                  <a:gd name="connsiteY540" fmla="*/ 85356 h 131518"/>
                  <a:gd name="connsiteX541" fmla="*/ 73127 w 177628"/>
                  <a:gd name="connsiteY541" fmla="*/ 86513 h 131518"/>
                  <a:gd name="connsiteX542" fmla="*/ 71908 w 177628"/>
                  <a:gd name="connsiteY542" fmla="*/ 87112 h 131518"/>
                  <a:gd name="connsiteX543" fmla="*/ 70689 w 177628"/>
                  <a:gd name="connsiteY543" fmla="*/ 87711 h 131518"/>
                  <a:gd name="connsiteX544" fmla="*/ 69667 w 177628"/>
                  <a:gd name="connsiteY544" fmla="*/ 87971 h 131518"/>
                  <a:gd name="connsiteX545" fmla="*/ 68644 w 177628"/>
                  <a:gd name="connsiteY545" fmla="*/ 88230 h 131518"/>
                  <a:gd name="connsiteX546" fmla="*/ 67264 w 177628"/>
                  <a:gd name="connsiteY546" fmla="*/ 88351 h 131518"/>
                  <a:gd name="connsiteX547" fmla="*/ 65884 w 177628"/>
                  <a:gd name="connsiteY547" fmla="*/ 88471 h 131518"/>
                  <a:gd name="connsiteX548" fmla="*/ 64804 w 177628"/>
                  <a:gd name="connsiteY548" fmla="*/ 88350 h 131518"/>
                  <a:gd name="connsiteX549" fmla="*/ 63724 w 177628"/>
                  <a:gd name="connsiteY549" fmla="*/ 88228 h 131518"/>
                  <a:gd name="connsiteX550" fmla="*/ 62843 w 177628"/>
                  <a:gd name="connsiteY550" fmla="*/ 87959 h 131518"/>
                  <a:gd name="connsiteX551" fmla="*/ 61963 w 177628"/>
                  <a:gd name="connsiteY551" fmla="*/ 87691 h 131518"/>
                  <a:gd name="connsiteX552" fmla="*/ 61129 w 177628"/>
                  <a:gd name="connsiteY552" fmla="*/ 87256 h 131518"/>
                  <a:gd name="connsiteX553" fmla="*/ 60294 w 177628"/>
                  <a:gd name="connsiteY553" fmla="*/ 86821 h 131518"/>
                  <a:gd name="connsiteX554" fmla="*/ 59561 w 177628"/>
                  <a:gd name="connsiteY554" fmla="*/ 86246 h 131518"/>
                  <a:gd name="connsiteX555" fmla="*/ 58827 w 177628"/>
                  <a:gd name="connsiteY555" fmla="*/ 85671 h 131518"/>
                  <a:gd name="connsiteX556" fmla="*/ 58290 w 177628"/>
                  <a:gd name="connsiteY556" fmla="*/ 84999 h 131518"/>
                  <a:gd name="connsiteX557" fmla="*/ 57754 w 177628"/>
                  <a:gd name="connsiteY557" fmla="*/ 84326 h 131518"/>
                  <a:gd name="connsiteX558" fmla="*/ 57316 w 177628"/>
                  <a:gd name="connsiteY558" fmla="*/ 83411 h 131518"/>
                  <a:gd name="connsiteX559" fmla="*/ 56877 w 177628"/>
                  <a:gd name="connsiteY559" fmla="*/ 82496 h 131518"/>
                  <a:gd name="connsiteX560" fmla="*/ 56647 w 177628"/>
                  <a:gd name="connsiteY560" fmla="*/ 81365 h 131518"/>
                  <a:gd name="connsiteX561" fmla="*/ 56417 w 177628"/>
                  <a:gd name="connsiteY561" fmla="*/ 80233 h 131518"/>
                  <a:gd name="connsiteX562" fmla="*/ 51779 w 177628"/>
                  <a:gd name="connsiteY562" fmla="*/ 80200 h 131518"/>
                  <a:gd name="connsiteX563" fmla="*/ 47141 w 177628"/>
                  <a:gd name="connsiteY563" fmla="*/ 80168 h 131518"/>
                  <a:gd name="connsiteX564" fmla="*/ 47143 w 177628"/>
                  <a:gd name="connsiteY564" fmla="*/ 80777 h 131518"/>
                  <a:gd name="connsiteX565" fmla="*/ 47145 w 177628"/>
                  <a:gd name="connsiteY565" fmla="*/ 81386 h 131518"/>
                  <a:gd name="connsiteX566" fmla="*/ 47332 w 177628"/>
                  <a:gd name="connsiteY566" fmla="*/ 82281 h 131518"/>
                  <a:gd name="connsiteX567" fmla="*/ 47520 w 177628"/>
                  <a:gd name="connsiteY567" fmla="*/ 83177 h 131518"/>
                  <a:gd name="connsiteX568" fmla="*/ 47859 w 177628"/>
                  <a:gd name="connsiteY568" fmla="*/ 84112 h 131518"/>
                  <a:gd name="connsiteX569" fmla="*/ 48199 w 177628"/>
                  <a:gd name="connsiteY569" fmla="*/ 85047 h 131518"/>
                  <a:gd name="connsiteX570" fmla="*/ 48806 w 177628"/>
                  <a:gd name="connsiteY570" fmla="*/ 85967 h 131518"/>
                  <a:gd name="connsiteX571" fmla="*/ 49413 w 177628"/>
                  <a:gd name="connsiteY571" fmla="*/ 86886 h 131518"/>
                  <a:gd name="connsiteX572" fmla="*/ 49952 w 177628"/>
                  <a:gd name="connsiteY572" fmla="*/ 87490 h 131518"/>
                  <a:gd name="connsiteX573" fmla="*/ 50492 w 177628"/>
                  <a:gd name="connsiteY573" fmla="*/ 88094 h 131518"/>
                  <a:gd name="connsiteX574" fmla="*/ 51481 w 177628"/>
                  <a:gd name="connsiteY574" fmla="*/ 88837 h 131518"/>
                  <a:gd name="connsiteX575" fmla="*/ 52471 w 177628"/>
                  <a:gd name="connsiteY575" fmla="*/ 89580 h 131518"/>
                  <a:gd name="connsiteX576" fmla="*/ 53624 w 177628"/>
                  <a:gd name="connsiteY576" fmla="*/ 90171 h 131518"/>
                  <a:gd name="connsiteX577" fmla="*/ 54776 w 177628"/>
                  <a:gd name="connsiteY577" fmla="*/ 90763 h 131518"/>
                  <a:gd name="connsiteX578" fmla="*/ 56059 w 177628"/>
                  <a:gd name="connsiteY578" fmla="*/ 91206 h 131518"/>
                  <a:gd name="connsiteX579" fmla="*/ 57342 w 177628"/>
                  <a:gd name="connsiteY579" fmla="*/ 91649 h 131518"/>
                  <a:gd name="connsiteX580" fmla="*/ 58497 w 177628"/>
                  <a:gd name="connsiteY580" fmla="*/ 91915 h 131518"/>
                  <a:gd name="connsiteX581" fmla="*/ 59652 w 177628"/>
                  <a:gd name="connsiteY581" fmla="*/ 92180 h 131518"/>
                  <a:gd name="connsiteX582" fmla="*/ 61016 w 177628"/>
                  <a:gd name="connsiteY582" fmla="*/ 92379 h 131518"/>
                  <a:gd name="connsiteX583" fmla="*/ 62380 w 177628"/>
                  <a:gd name="connsiteY583" fmla="*/ 92577 h 131518"/>
                  <a:gd name="connsiteX584" fmla="*/ 63005 w 177628"/>
                  <a:gd name="connsiteY584" fmla="*/ 92597 h 131518"/>
                  <a:gd name="connsiteX585" fmla="*/ 63630 w 177628"/>
                  <a:gd name="connsiteY585" fmla="*/ 92617 h 131518"/>
                  <a:gd name="connsiteX586" fmla="*/ 63292 w 177628"/>
                  <a:gd name="connsiteY586" fmla="*/ 92719 h 131518"/>
                  <a:gd name="connsiteX587" fmla="*/ 62954 w 177628"/>
                  <a:gd name="connsiteY587" fmla="*/ 92821 h 131518"/>
                  <a:gd name="connsiteX588" fmla="*/ 61367 w 177628"/>
                  <a:gd name="connsiteY588" fmla="*/ 92996 h 131518"/>
                  <a:gd name="connsiteX589" fmla="*/ 59780 w 177628"/>
                  <a:gd name="connsiteY589" fmla="*/ 93171 h 131518"/>
                  <a:gd name="connsiteX590" fmla="*/ 56444 w 177628"/>
                  <a:gd name="connsiteY590" fmla="*/ 93171 h 131518"/>
                  <a:gd name="connsiteX591" fmla="*/ 53107 w 177628"/>
                  <a:gd name="connsiteY591" fmla="*/ 93171 h 131518"/>
                  <a:gd name="connsiteX592" fmla="*/ 51247 w 177628"/>
                  <a:gd name="connsiteY592" fmla="*/ 92948 h 131518"/>
                  <a:gd name="connsiteX593" fmla="*/ 49386 w 177628"/>
                  <a:gd name="connsiteY593" fmla="*/ 92725 h 131518"/>
                  <a:gd name="connsiteX594" fmla="*/ 47461 w 177628"/>
                  <a:gd name="connsiteY594" fmla="*/ 92342 h 131518"/>
                  <a:gd name="connsiteX595" fmla="*/ 45536 w 177628"/>
                  <a:gd name="connsiteY595" fmla="*/ 91960 h 131518"/>
                  <a:gd name="connsiteX596" fmla="*/ 44574 w 177628"/>
                  <a:gd name="connsiteY596" fmla="*/ 91700 h 131518"/>
                  <a:gd name="connsiteX597" fmla="*/ 43611 w 177628"/>
                  <a:gd name="connsiteY597" fmla="*/ 91441 h 131518"/>
                  <a:gd name="connsiteX598" fmla="*/ 42200 w 177628"/>
                  <a:gd name="connsiteY598" fmla="*/ 90984 h 131518"/>
                  <a:gd name="connsiteX599" fmla="*/ 40789 w 177628"/>
                  <a:gd name="connsiteY599" fmla="*/ 90528 h 131518"/>
                  <a:gd name="connsiteX600" fmla="*/ 39637 w 177628"/>
                  <a:gd name="connsiteY600" fmla="*/ 90078 h 131518"/>
                  <a:gd name="connsiteX601" fmla="*/ 38486 w 177628"/>
                  <a:gd name="connsiteY601" fmla="*/ 89629 h 131518"/>
                  <a:gd name="connsiteX602" fmla="*/ 36685 w 177628"/>
                  <a:gd name="connsiteY602" fmla="*/ 89770 h 131518"/>
                  <a:gd name="connsiteX603" fmla="*/ 34885 w 177628"/>
                  <a:gd name="connsiteY603" fmla="*/ 89912 h 131518"/>
                  <a:gd name="connsiteX604" fmla="*/ 33793 w 177628"/>
                  <a:gd name="connsiteY604" fmla="*/ 90104 h 131518"/>
                  <a:gd name="connsiteX605" fmla="*/ 32700 w 177628"/>
                  <a:gd name="connsiteY605" fmla="*/ 90297 h 131518"/>
                  <a:gd name="connsiteX606" fmla="*/ 31547 w 177628"/>
                  <a:gd name="connsiteY606" fmla="*/ 90629 h 131518"/>
                  <a:gd name="connsiteX607" fmla="*/ 30394 w 177628"/>
                  <a:gd name="connsiteY607" fmla="*/ 90961 h 131518"/>
                  <a:gd name="connsiteX608" fmla="*/ 29194 w 177628"/>
                  <a:gd name="connsiteY608" fmla="*/ 91527 h 131518"/>
                  <a:gd name="connsiteX609" fmla="*/ 27994 w 177628"/>
                  <a:gd name="connsiteY609" fmla="*/ 92093 h 131518"/>
                  <a:gd name="connsiteX610" fmla="*/ 27205 w 177628"/>
                  <a:gd name="connsiteY610" fmla="*/ 92654 h 131518"/>
                  <a:gd name="connsiteX611" fmla="*/ 26416 w 177628"/>
                  <a:gd name="connsiteY611" fmla="*/ 93216 h 131518"/>
                  <a:gd name="connsiteX612" fmla="*/ 25812 w 177628"/>
                  <a:gd name="connsiteY612" fmla="*/ 93859 h 131518"/>
                  <a:gd name="connsiteX613" fmla="*/ 25209 w 177628"/>
                  <a:gd name="connsiteY613" fmla="*/ 94502 h 131518"/>
                  <a:gd name="connsiteX614" fmla="*/ 24771 w 177628"/>
                  <a:gd name="connsiteY614" fmla="*/ 95186 h 131518"/>
                  <a:gd name="connsiteX615" fmla="*/ 24333 w 177628"/>
                  <a:gd name="connsiteY615" fmla="*/ 95870 h 131518"/>
                  <a:gd name="connsiteX616" fmla="*/ 23969 w 177628"/>
                  <a:gd name="connsiteY616" fmla="*/ 96829 h 131518"/>
                  <a:gd name="connsiteX617" fmla="*/ 23604 w 177628"/>
                  <a:gd name="connsiteY617" fmla="*/ 97789 h 131518"/>
                  <a:gd name="connsiteX618" fmla="*/ 23599 w 177628"/>
                  <a:gd name="connsiteY618" fmla="*/ 99515 h 131518"/>
                  <a:gd name="connsiteX619" fmla="*/ 23594 w 177628"/>
                  <a:gd name="connsiteY619" fmla="*/ 101242 h 131518"/>
                  <a:gd name="connsiteX620" fmla="*/ 23817 w 177628"/>
                  <a:gd name="connsiteY620" fmla="*/ 102048 h 131518"/>
                  <a:gd name="connsiteX621" fmla="*/ 24041 w 177628"/>
                  <a:gd name="connsiteY621" fmla="*/ 102854 h 131518"/>
                  <a:gd name="connsiteX622" fmla="*/ 24437 w 177628"/>
                  <a:gd name="connsiteY622" fmla="*/ 103803 h 131518"/>
                  <a:gd name="connsiteX623" fmla="*/ 24833 w 177628"/>
                  <a:gd name="connsiteY623" fmla="*/ 104751 h 131518"/>
                  <a:gd name="connsiteX624" fmla="*/ 25718 w 177628"/>
                  <a:gd name="connsiteY624" fmla="*/ 106086 h 131518"/>
                  <a:gd name="connsiteX625" fmla="*/ 26603 w 177628"/>
                  <a:gd name="connsiteY625" fmla="*/ 107422 h 131518"/>
                  <a:gd name="connsiteX626" fmla="*/ 27650 w 177628"/>
                  <a:gd name="connsiteY626" fmla="*/ 108524 h 131518"/>
                  <a:gd name="connsiteX627" fmla="*/ 28696 w 177628"/>
                  <a:gd name="connsiteY627" fmla="*/ 109626 h 131518"/>
                  <a:gd name="connsiteX628" fmla="*/ 29697 w 177628"/>
                  <a:gd name="connsiteY628" fmla="*/ 110459 h 131518"/>
                  <a:gd name="connsiteX629" fmla="*/ 30699 w 177628"/>
                  <a:gd name="connsiteY629" fmla="*/ 111291 h 131518"/>
                  <a:gd name="connsiteX630" fmla="*/ 32143 w 177628"/>
                  <a:gd name="connsiteY630" fmla="*/ 112253 h 131518"/>
                  <a:gd name="connsiteX631" fmla="*/ 33588 w 177628"/>
                  <a:gd name="connsiteY631" fmla="*/ 113215 h 131518"/>
                  <a:gd name="connsiteX632" fmla="*/ 35392 w 177628"/>
                  <a:gd name="connsiteY632" fmla="*/ 114091 h 131518"/>
                  <a:gd name="connsiteX633" fmla="*/ 37196 w 177628"/>
                  <a:gd name="connsiteY633" fmla="*/ 114968 h 131518"/>
                  <a:gd name="connsiteX634" fmla="*/ 38608 w 177628"/>
                  <a:gd name="connsiteY634" fmla="*/ 115491 h 131518"/>
                  <a:gd name="connsiteX635" fmla="*/ 40020 w 177628"/>
                  <a:gd name="connsiteY635" fmla="*/ 116015 h 131518"/>
                  <a:gd name="connsiteX636" fmla="*/ 41544 w 177628"/>
                  <a:gd name="connsiteY636" fmla="*/ 116462 h 131518"/>
                  <a:gd name="connsiteX637" fmla="*/ 43068 w 177628"/>
                  <a:gd name="connsiteY637" fmla="*/ 116908 h 131518"/>
                  <a:gd name="connsiteX638" fmla="*/ 44559 w 177628"/>
                  <a:gd name="connsiteY638" fmla="*/ 117222 h 131518"/>
                  <a:gd name="connsiteX639" fmla="*/ 46050 w 177628"/>
                  <a:gd name="connsiteY639" fmla="*/ 117536 h 131518"/>
                  <a:gd name="connsiteX640" fmla="*/ 47848 w 177628"/>
                  <a:gd name="connsiteY640" fmla="*/ 117794 h 131518"/>
                  <a:gd name="connsiteX641" fmla="*/ 49644 w 177628"/>
                  <a:gd name="connsiteY641" fmla="*/ 118052 h 131518"/>
                  <a:gd name="connsiteX642" fmla="*/ 51564 w 177628"/>
                  <a:gd name="connsiteY642" fmla="*/ 118202 h 131518"/>
                  <a:gd name="connsiteX643" fmla="*/ 53485 w 177628"/>
                  <a:gd name="connsiteY643" fmla="*/ 118353 h 131518"/>
                  <a:gd name="connsiteX644" fmla="*/ 56826 w 177628"/>
                  <a:gd name="connsiteY644" fmla="*/ 118280 h 131518"/>
                  <a:gd name="connsiteX645" fmla="*/ 60166 w 177628"/>
                  <a:gd name="connsiteY645" fmla="*/ 118208 h 131518"/>
                  <a:gd name="connsiteX646" fmla="*/ 62028 w 177628"/>
                  <a:gd name="connsiteY646" fmla="*/ 118004 h 131518"/>
                  <a:gd name="connsiteX647" fmla="*/ 63888 w 177628"/>
                  <a:gd name="connsiteY647" fmla="*/ 117798 h 131518"/>
                  <a:gd name="connsiteX648" fmla="*/ 65594 w 177628"/>
                  <a:gd name="connsiteY648" fmla="*/ 117541 h 131518"/>
                  <a:gd name="connsiteX649" fmla="*/ 67299 w 177628"/>
                  <a:gd name="connsiteY649" fmla="*/ 117283 h 131518"/>
                  <a:gd name="connsiteX650" fmla="*/ 69315 w 177628"/>
                  <a:gd name="connsiteY650" fmla="*/ 118071 h 131518"/>
                  <a:gd name="connsiteX651" fmla="*/ 71331 w 177628"/>
                  <a:gd name="connsiteY651" fmla="*/ 118860 h 131518"/>
                  <a:gd name="connsiteX652" fmla="*/ 73769 w 177628"/>
                  <a:gd name="connsiteY652" fmla="*/ 119682 h 131518"/>
                  <a:gd name="connsiteX653" fmla="*/ 76208 w 177628"/>
                  <a:gd name="connsiteY653" fmla="*/ 120503 h 131518"/>
                  <a:gd name="connsiteX654" fmla="*/ 78645 w 177628"/>
                  <a:gd name="connsiteY654" fmla="*/ 121199 h 131518"/>
                  <a:gd name="connsiteX655" fmla="*/ 81083 w 177628"/>
                  <a:gd name="connsiteY655" fmla="*/ 121894 h 131518"/>
                  <a:gd name="connsiteX656" fmla="*/ 83201 w 177628"/>
                  <a:gd name="connsiteY656" fmla="*/ 122400 h 131518"/>
                  <a:gd name="connsiteX657" fmla="*/ 85318 w 177628"/>
                  <a:gd name="connsiteY657" fmla="*/ 122906 h 131518"/>
                  <a:gd name="connsiteX658" fmla="*/ 87949 w 177628"/>
                  <a:gd name="connsiteY658" fmla="*/ 123419 h 131518"/>
                  <a:gd name="connsiteX659" fmla="*/ 90580 w 177628"/>
                  <a:gd name="connsiteY659" fmla="*/ 123931 h 131518"/>
                  <a:gd name="connsiteX660" fmla="*/ 92697 w 177628"/>
                  <a:gd name="connsiteY660" fmla="*/ 124253 h 131518"/>
                  <a:gd name="connsiteX661" fmla="*/ 94815 w 177628"/>
                  <a:gd name="connsiteY661" fmla="*/ 124575 h 131518"/>
                  <a:gd name="connsiteX662" fmla="*/ 97060 w 177628"/>
                  <a:gd name="connsiteY662" fmla="*/ 124830 h 131518"/>
                  <a:gd name="connsiteX663" fmla="*/ 99306 w 177628"/>
                  <a:gd name="connsiteY663" fmla="*/ 125085 h 131518"/>
                  <a:gd name="connsiteX664" fmla="*/ 101038 w 177628"/>
                  <a:gd name="connsiteY664" fmla="*/ 125231 h 131518"/>
                  <a:gd name="connsiteX665" fmla="*/ 102771 w 177628"/>
                  <a:gd name="connsiteY665" fmla="*/ 125376 h 131518"/>
                  <a:gd name="connsiteX666" fmla="*/ 104632 w 177628"/>
                  <a:gd name="connsiteY666" fmla="*/ 125484 h 131518"/>
                  <a:gd name="connsiteX667" fmla="*/ 106492 w 177628"/>
                  <a:gd name="connsiteY667" fmla="*/ 125592 h 131518"/>
                  <a:gd name="connsiteX668" fmla="*/ 111561 w 177628"/>
                  <a:gd name="connsiteY668" fmla="*/ 125546 h 131518"/>
                  <a:gd name="connsiteX669" fmla="*/ 116630 w 177628"/>
                  <a:gd name="connsiteY669" fmla="*/ 125501 h 131518"/>
                  <a:gd name="connsiteX670" fmla="*/ 119004 w 177628"/>
                  <a:gd name="connsiteY670" fmla="*/ 125300 h 131518"/>
                  <a:gd name="connsiteX671" fmla="*/ 64620 w 177628"/>
                  <a:gd name="connsiteY671" fmla="*/ 67493 h 131518"/>
                  <a:gd name="connsiteX672" fmla="*/ 63812 w 177628"/>
                  <a:gd name="connsiteY672" fmla="*/ 67371 h 131518"/>
                  <a:gd name="connsiteX673" fmla="*/ 62970 w 177628"/>
                  <a:gd name="connsiteY673" fmla="*/ 67055 h 131518"/>
                  <a:gd name="connsiteX674" fmla="*/ 62127 w 177628"/>
                  <a:gd name="connsiteY674" fmla="*/ 66739 h 131518"/>
                  <a:gd name="connsiteX675" fmla="*/ 61273 w 177628"/>
                  <a:gd name="connsiteY675" fmla="*/ 66173 h 131518"/>
                  <a:gd name="connsiteX676" fmla="*/ 60419 w 177628"/>
                  <a:gd name="connsiteY676" fmla="*/ 65607 h 131518"/>
                  <a:gd name="connsiteX677" fmla="*/ 59643 w 177628"/>
                  <a:gd name="connsiteY677" fmla="*/ 64798 h 131518"/>
                  <a:gd name="connsiteX678" fmla="*/ 58866 w 177628"/>
                  <a:gd name="connsiteY678" fmla="*/ 63988 h 131518"/>
                  <a:gd name="connsiteX679" fmla="*/ 58314 w 177628"/>
                  <a:gd name="connsiteY679" fmla="*/ 63173 h 131518"/>
                  <a:gd name="connsiteX680" fmla="*/ 57762 w 177628"/>
                  <a:gd name="connsiteY680" fmla="*/ 62359 h 131518"/>
                  <a:gd name="connsiteX681" fmla="*/ 57143 w 177628"/>
                  <a:gd name="connsiteY681" fmla="*/ 61063 h 131518"/>
                  <a:gd name="connsiteX682" fmla="*/ 56525 w 177628"/>
                  <a:gd name="connsiteY682" fmla="*/ 59767 h 131518"/>
                  <a:gd name="connsiteX683" fmla="*/ 56080 w 177628"/>
                  <a:gd name="connsiteY683" fmla="*/ 58296 h 131518"/>
                  <a:gd name="connsiteX684" fmla="*/ 55636 w 177628"/>
                  <a:gd name="connsiteY684" fmla="*/ 56825 h 131518"/>
                  <a:gd name="connsiteX685" fmla="*/ 55366 w 177628"/>
                  <a:gd name="connsiteY685" fmla="*/ 55240 h 131518"/>
                  <a:gd name="connsiteX686" fmla="*/ 55097 w 177628"/>
                  <a:gd name="connsiteY686" fmla="*/ 53655 h 131518"/>
                  <a:gd name="connsiteX687" fmla="*/ 54957 w 177628"/>
                  <a:gd name="connsiteY687" fmla="*/ 51502 h 131518"/>
                  <a:gd name="connsiteX688" fmla="*/ 54817 w 177628"/>
                  <a:gd name="connsiteY688" fmla="*/ 49348 h 131518"/>
                  <a:gd name="connsiteX689" fmla="*/ 54959 w 177628"/>
                  <a:gd name="connsiteY689" fmla="*/ 46905 h 131518"/>
                  <a:gd name="connsiteX690" fmla="*/ 55102 w 177628"/>
                  <a:gd name="connsiteY690" fmla="*/ 44461 h 131518"/>
                  <a:gd name="connsiteX691" fmla="*/ 55296 w 177628"/>
                  <a:gd name="connsiteY691" fmla="*/ 42968 h 131518"/>
                  <a:gd name="connsiteX692" fmla="*/ 55492 w 177628"/>
                  <a:gd name="connsiteY692" fmla="*/ 41475 h 131518"/>
                  <a:gd name="connsiteX693" fmla="*/ 55813 w 177628"/>
                  <a:gd name="connsiteY693" fmla="*/ 39888 h 131518"/>
                  <a:gd name="connsiteX694" fmla="*/ 56133 w 177628"/>
                  <a:gd name="connsiteY694" fmla="*/ 38301 h 131518"/>
                  <a:gd name="connsiteX695" fmla="*/ 56653 w 177628"/>
                  <a:gd name="connsiteY695" fmla="*/ 36711 h 131518"/>
                  <a:gd name="connsiteX696" fmla="*/ 57171 w 177628"/>
                  <a:gd name="connsiteY696" fmla="*/ 35121 h 131518"/>
                  <a:gd name="connsiteX697" fmla="*/ 57924 w 177628"/>
                  <a:gd name="connsiteY697" fmla="*/ 33630 h 131518"/>
                  <a:gd name="connsiteX698" fmla="*/ 58676 w 177628"/>
                  <a:gd name="connsiteY698" fmla="*/ 32138 h 131518"/>
                  <a:gd name="connsiteX699" fmla="*/ 59392 w 177628"/>
                  <a:gd name="connsiteY699" fmla="*/ 31242 h 131518"/>
                  <a:gd name="connsiteX700" fmla="*/ 60108 w 177628"/>
                  <a:gd name="connsiteY700" fmla="*/ 30347 h 131518"/>
                  <a:gd name="connsiteX701" fmla="*/ 60843 w 177628"/>
                  <a:gd name="connsiteY701" fmla="*/ 29732 h 131518"/>
                  <a:gd name="connsiteX702" fmla="*/ 61577 w 177628"/>
                  <a:gd name="connsiteY702" fmla="*/ 29118 h 131518"/>
                  <a:gd name="connsiteX703" fmla="*/ 62476 w 177628"/>
                  <a:gd name="connsiteY703" fmla="*/ 28691 h 131518"/>
                  <a:gd name="connsiteX704" fmla="*/ 63375 w 177628"/>
                  <a:gd name="connsiteY704" fmla="*/ 28264 h 131518"/>
                  <a:gd name="connsiteX705" fmla="*/ 64080 w 177628"/>
                  <a:gd name="connsiteY705" fmla="*/ 28094 h 131518"/>
                  <a:gd name="connsiteX706" fmla="*/ 64786 w 177628"/>
                  <a:gd name="connsiteY706" fmla="*/ 27924 h 131518"/>
                  <a:gd name="connsiteX707" fmla="*/ 66133 w 177628"/>
                  <a:gd name="connsiteY707" fmla="*/ 27924 h 131518"/>
                  <a:gd name="connsiteX708" fmla="*/ 67481 w 177628"/>
                  <a:gd name="connsiteY708" fmla="*/ 27924 h 131518"/>
                  <a:gd name="connsiteX709" fmla="*/ 68507 w 177628"/>
                  <a:gd name="connsiteY709" fmla="*/ 28150 h 131518"/>
                  <a:gd name="connsiteX710" fmla="*/ 69534 w 177628"/>
                  <a:gd name="connsiteY710" fmla="*/ 28376 h 131518"/>
                  <a:gd name="connsiteX711" fmla="*/ 70560 w 177628"/>
                  <a:gd name="connsiteY711" fmla="*/ 28870 h 131518"/>
                  <a:gd name="connsiteX712" fmla="*/ 71587 w 177628"/>
                  <a:gd name="connsiteY712" fmla="*/ 29363 h 131518"/>
                  <a:gd name="connsiteX713" fmla="*/ 72374 w 177628"/>
                  <a:gd name="connsiteY713" fmla="*/ 30004 h 131518"/>
                  <a:gd name="connsiteX714" fmla="*/ 73161 w 177628"/>
                  <a:gd name="connsiteY714" fmla="*/ 30645 h 131518"/>
                  <a:gd name="connsiteX715" fmla="*/ 73818 w 177628"/>
                  <a:gd name="connsiteY715" fmla="*/ 31514 h 131518"/>
                  <a:gd name="connsiteX716" fmla="*/ 74474 w 177628"/>
                  <a:gd name="connsiteY716" fmla="*/ 32384 h 131518"/>
                  <a:gd name="connsiteX717" fmla="*/ 74976 w 177628"/>
                  <a:gd name="connsiteY717" fmla="*/ 33343 h 131518"/>
                  <a:gd name="connsiteX718" fmla="*/ 75478 w 177628"/>
                  <a:gd name="connsiteY718" fmla="*/ 34303 h 131518"/>
                  <a:gd name="connsiteX719" fmla="*/ 75930 w 177628"/>
                  <a:gd name="connsiteY719" fmla="*/ 35601 h 131518"/>
                  <a:gd name="connsiteX720" fmla="*/ 76382 w 177628"/>
                  <a:gd name="connsiteY720" fmla="*/ 36900 h 131518"/>
                  <a:gd name="connsiteX721" fmla="*/ 76707 w 177628"/>
                  <a:gd name="connsiteY721" fmla="*/ 38479 h 131518"/>
                  <a:gd name="connsiteX722" fmla="*/ 77033 w 177628"/>
                  <a:gd name="connsiteY722" fmla="*/ 40058 h 131518"/>
                  <a:gd name="connsiteX723" fmla="*/ 77252 w 177628"/>
                  <a:gd name="connsiteY723" fmla="*/ 42041 h 131518"/>
                  <a:gd name="connsiteX724" fmla="*/ 77472 w 177628"/>
                  <a:gd name="connsiteY724" fmla="*/ 44024 h 131518"/>
                  <a:gd name="connsiteX725" fmla="*/ 77475 w 177628"/>
                  <a:gd name="connsiteY725" fmla="*/ 48117 h 131518"/>
                  <a:gd name="connsiteX726" fmla="*/ 77479 w 177628"/>
                  <a:gd name="connsiteY726" fmla="*/ 52211 h 131518"/>
                  <a:gd name="connsiteX727" fmla="*/ 77255 w 177628"/>
                  <a:gd name="connsiteY727" fmla="*/ 53809 h 131518"/>
                  <a:gd name="connsiteX728" fmla="*/ 77031 w 177628"/>
                  <a:gd name="connsiteY728" fmla="*/ 55408 h 131518"/>
                  <a:gd name="connsiteX729" fmla="*/ 76703 w 177628"/>
                  <a:gd name="connsiteY729" fmla="*/ 56869 h 131518"/>
                  <a:gd name="connsiteX730" fmla="*/ 76375 w 177628"/>
                  <a:gd name="connsiteY730" fmla="*/ 58330 h 131518"/>
                  <a:gd name="connsiteX731" fmla="*/ 75989 w 177628"/>
                  <a:gd name="connsiteY731" fmla="*/ 59427 h 131518"/>
                  <a:gd name="connsiteX732" fmla="*/ 75603 w 177628"/>
                  <a:gd name="connsiteY732" fmla="*/ 60525 h 131518"/>
                  <a:gd name="connsiteX733" fmla="*/ 74975 w 177628"/>
                  <a:gd name="connsiteY733" fmla="*/ 61740 h 131518"/>
                  <a:gd name="connsiteX734" fmla="*/ 74348 w 177628"/>
                  <a:gd name="connsiteY734" fmla="*/ 62955 h 131518"/>
                  <a:gd name="connsiteX735" fmla="*/ 73683 w 177628"/>
                  <a:gd name="connsiteY735" fmla="*/ 63833 h 131518"/>
                  <a:gd name="connsiteX736" fmla="*/ 73020 w 177628"/>
                  <a:gd name="connsiteY736" fmla="*/ 64711 h 131518"/>
                  <a:gd name="connsiteX737" fmla="*/ 72174 w 177628"/>
                  <a:gd name="connsiteY737" fmla="*/ 65410 h 131518"/>
                  <a:gd name="connsiteX738" fmla="*/ 71330 w 177628"/>
                  <a:gd name="connsiteY738" fmla="*/ 66108 h 131518"/>
                  <a:gd name="connsiteX739" fmla="*/ 70303 w 177628"/>
                  <a:gd name="connsiteY739" fmla="*/ 66605 h 131518"/>
                  <a:gd name="connsiteX740" fmla="*/ 69277 w 177628"/>
                  <a:gd name="connsiteY740" fmla="*/ 67103 h 131518"/>
                  <a:gd name="connsiteX741" fmla="*/ 68442 w 177628"/>
                  <a:gd name="connsiteY741" fmla="*/ 67290 h 131518"/>
                  <a:gd name="connsiteX742" fmla="*/ 67608 w 177628"/>
                  <a:gd name="connsiteY742" fmla="*/ 67478 h 131518"/>
                  <a:gd name="connsiteX743" fmla="*/ 66517 w 177628"/>
                  <a:gd name="connsiteY743" fmla="*/ 67543 h 131518"/>
                  <a:gd name="connsiteX744" fmla="*/ 65426 w 177628"/>
                  <a:gd name="connsiteY744" fmla="*/ 67608 h 131518"/>
                  <a:gd name="connsiteX745" fmla="*/ 64619 w 177628"/>
                  <a:gd name="connsiteY745" fmla="*/ 67486 h 13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7628" h="131518">
                    <a:moveTo>
                      <a:pt x="94338" y="131466"/>
                    </a:moveTo>
                    <a:lnTo>
                      <a:pt x="92064" y="131362"/>
                    </a:lnTo>
                    <a:lnTo>
                      <a:pt x="90039" y="131215"/>
                    </a:lnTo>
                    <a:lnTo>
                      <a:pt x="88013" y="131069"/>
                    </a:lnTo>
                    <a:lnTo>
                      <a:pt x="85446" y="130810"/>
                    </a:lnTo>
                    <a:lnTo>
                      <a:pt x="82880" y="130552"/>
                    </a:lnTo>
                    <a:lnTo>
                      <a:pt x="79800" y="130113"/>
                    </a:lnTo>
                    <a:lnTo>
                      <a:pt x="76720" y="129675"/>
                    </a:lnTo>
                    <a:lnTo>
                      <a:pt x="73981" y="129158"/>
                    </a:lnTo>
                    <a:lnTo>
                      <a:pt x="71242" y="128642"/>
                    </a:lnTo>
                    <a:lnTo>
                      <a:pt x="69040" y="128133"/>
                    </a:lnTo>
                    <a:lnTo>
                      <a:pt x="66839" y="127624"/>
                    </a:lnTo>
                    <a:lnTo>
                      <a:pt x="64972" y="127137"/>
                    </a:lnTo>
                    <a:lnTo>
                      <a:pt x="63105" y="126651"/>
                    </a:lnTo>
                    <a:lnTo>
                      <a:pt x="61061" y="126943"/>
                    </a:lnTo>
                    <a:lnTo>
                      <a:pt x="59016" y="127235"/>
                    </a:lnTo>
                    <a:lnTo>
                      <a:pt x="56960" y="127443"/>
                    </a:lnTo>
                    <a:lnTo>
                      <a:pt x="54905" y="127650"/>
                    </a:lnTo>
                    <a:lnTo>
                      <a:pt x="50786" y="127717"/>
                    </a:lnTo>
                    <a:lnTo>
                      <a:pt x="46668" y="127783"/>
                    </a:lnTo>
                    <a:lnTo>
                      <a:pt x="44498" y="127632"/>
                    </a:lnTo>
                    <a:lnTo>
                      <a:pt x="42329" y="127482"/>
                    </a:lnTo>
                    <a:lnTo>
                      <a:pt x="40404" y="127237"/>
                    </a:lnTo>
                    <a:lnTo>
                      <a:pt x="38479" y="126993"/>
                    </a:lnTo>
                    <a:lnTo>
                      <a:pt x="36683" y="126664"/>
                    </a:lnTo>
                    <a:lnTo>
                      <a:pt x="34886" y="126334"/>
                    </a:lnTo>
                    <a:lnTo>
                      <a:pt x="32879" y="125834"/>
                    </a:lnTo>
                    <a:lnTo>
                      <a:pt x="30872" y="125334"/>
                    </a:lnTo>
                    <a:lnTo>
                      <a:pt x="29221" y="124802"/>
                    </a:lnTo>
                    <a:lnTo>
                      <a:pt x="27571" y="124271"/>
                    </a:lnTo>
                    <a:lnTo>
                      <a:pt x="25812" y="123580"/>
                    </a:lnTo>
                    <a:lnTo>
                      <a:pt x="24053" y="122889"/>
                    </a:lnTo>
                    <a:lnTo>
                      <a:pt x="22476" y="122145"/>
                    </a:lnTo>
                    <a:lnTo>
                      <a:pt x="20898" y="121401"/>
                    </a:lnTo>
                    <a:lnTo>
                      <a:pt x="19359" y="120532"/>
                    </a:lnTo>
                    <a:lnTo>
                      <a:pt x="17819" y="119663"/>
                    </a:lnTo>
                    <a:lnTo>
                      <a:pt x="16215" y="118599"/>
                    </a:lnTo>
                    <a:lnTo>
                      <a:pt x="14610" y="117535"/>
                    </a:lnTo>
                    <a:lnTo>
                      <a:pt x="13254" y="116458"/>
                    </a:lnTo>
                    <a:lnTo>
                      <a:pt x="11898" y="115381"/>
                    </a:lnTo>
                    <a:lnTo>
                      <a:pt x="10756" y="114309"/>
                    </a:lnTo>
                    <a:lnTo>
                      <a:pt x="9614" y="113236"/>
                    </a:lnTo>
                    <a:lnTo>
                      <a:pt x="8476" y="112019"/>
                    </a:lnTo>
                    <a:lnTo>
                      <a:pt x="7338" y="110803"/>
                    </a:lnTo>
                    <a:lnTo>
                      <a:pt x="6381" y="109558"/>
                    </a:lnTo>
                    <a:lnTo>
                      <a:pt x="5424" y="108313"/>
                    </a:lnTo>
                    <a:lnTo>
                      <a:pt x="4584" y="107000"/>
                    </a:lnTo>
                    <a:lnTo>
                      <a:pt x="3743" y="105686"/>
                    </a:lnTo>
                    <a:lnTo>
                      <a:pt x="2862" y="103896"/>
                    </a:lnTo>
                    <a:lnTo>
                      <a:pt x="1980" y="102105"/>
                    </a:lnTo>
                    <a:lnTo>
                      <a:pt x="1404" y="100378"/>
                    </a:lnTo>
                    <a:lnTo>
                      <a:pt x="829" y="98651"/>
                    </a:lnTo>
                    <a:lnTo>
                      <a:pt x="570" y="97372"/>
                    </a:lnTo>
                    <a:lnTo>
                      <a:pt x="311" y="96093"/>
                    </a:lnTo>
                    <a:lnTo>
                      <a:pt x="179" y="94942"/>
                    </a:lnTo>
                    <a:lnTo>
                      <a:pt x="48" y="93791"/>
                    </a:lnTo>
                    <a:lnTo>
                      <a:pt x="48" y="92447"/>
                    </a:lnTo>
                    <a:lnTo>
                      <a:pt x="48" y="91105"/>
                    </a:lnTo>
                    <a:lnTo>
                      <a:pt x="179" y="89958"/>
                    </a:lnTo>
                    <a:lnTo>
                      <a:pt x="311" y="88812"/>
                    </a:lnTo>
                    <a:lnTo>
                      <a:pt x="511" y="87848"/>
                    </a:lnTo>
                    <a:lnTo>
                      <a:pt x="710" y="86883"/>
                    </a:lnTo>
                    <a:lnTo>
                      <a:pt x="1095" y="85668"/>
                    </a:lnTo>
                    <a:lnTo>
                      <a:pt x="1480" y="84452"/>
                    </a:lnTo>
                    <a:lnTo>
                      <a:pt x="2226" y="82918"/>
                    </a:lnTo>
                    <a:lnTo>
                      <a:pt x="2973" y="81383"/>
                    </a:lnTo>
                    <a:lnTo>
                      <a:pt x="3707" y="80295"/>
                    </a:lnTo>
                    <a:lnTo>
                      <a:pt x="4441" y="79208"/>
                    </a:lnTo>
                    <a:lnTo>
                      <a:pt x="5254" y="78237"/>
                    </a:lnTo>
                    <a:lnTo>
                      <a:pt x="6067" y="77265"/>
                    </a:lnTo>
                    <a:lnTo>
                      <a:pt x="7259" y="76133"/>
                    </a:lnTo>
                    <a:lnTo>
                      <a:pt x="8452" y="75002"/>
                    </a:lnTo>
                    <a:lnTo>
                      <a:pt x="9695" y="74080"/>
                    </a:lnTo>
                    <a:lnTo>
                      <a:pt x="10938" y="73157"/>
                    </a:lnTo>
                    <a:lnTo>
                      <a:pt x="12100" y="72441"/>
                    </a:lnTo>
                    <a:lnTo>
                      <a:pt x="13261" y="71725"/>
                    </a:lnTo>
                    <a:lnTo>
                      <a:pt x="14738" y="70993"/>
                    </a:lnTo>
                    <a:lnTo>
                      <a:pt x="16215" y="70259"/>
                    </a:lnTo>
                    <a:lnTo>
                      <a:pt x="16215" y="70176"/>
                    </a:lnTo>
                    <a:lnTo>
                      <a:pt x="16215" y="70093"/>
                    </a:lnTo>
                    <a:lnTo>
                      <a:pt x="15617" y="69021"/>
                    </a:lnTo>
                    <a:lnTo>
                      <a:pt x="15019" y="67951"/>
                    </a:lnTo>
                    <a:lnTo>
                      <a:pt x="14385" y="66608"/>
                    </a:lnTo>
                    <a:lnTo>
                      <a:pt x="13751" y="65265"/>
                    </a:lnTo>
                    <a:lnTo>
                      <a:pt x="13186" y="63874"/>
                    </a:lnTo>
                    <a:lnTo>
                      <a:pt x="12621" y="62483"/>
                    </a:lnTo>
                    <a:lnTo>
                      <a:pt x="12118" y="60912"/>
                    </a:lnTo>
                    <a:lnTo>
                      <a:pt x="11614" y="59342"/>
                    </a:lnTo>
                    <a:lnTo>
                      <a:pt x="11228" y="57762"/>
                    </a:lnTo>
                    <a:lnTo>
                      <a:pt x="10841" y="56183"/>
                    </a:lnTo>
                    <a:lnTo>
                      <a:pt x="10631" y="54968"/>
                    </a:lnTo>
                    <a:lnTo>
                      <a:pt x="10420" y="53753"/>
                    </a:lnTo>
                    <a:lnTo>
                      <a:pt x="10231" y="52346"/>
                    </a:lnTo>
                    <a:lnTo>
                      <a:pt x="10041" y="50938"/>
                    </a:lnTo>
                    <a:lnTo>
                      <a:pt x="9970" y="47677"/>
                    </a:lnTo>
                    <a:lnTo>
                      <a:pt x="9898" y="44415"/>
                    </a:lnTo>
                    <a:lnTo>
                      <a:pt x="10102" y="42304"/>
                    </a:lnTo>
                    <a:lnTo>
                      <a:pt x="10305" y="40194"/>
                    </a:lnTo>
                    <a:lnTo>
                      <a:pt x="10571" y="38658"/>
                    </a:lnTo>
                    <a:lnTo>
                      <a:pt x="10837" y="37124"/>
                    </a:lnTo>
                    <a:lnTo>
                      <a:pt x="11226" y="35525"/>
                    </a:lnTo>
                    <a:lnTo>
                      <a:pt x="11615" y="33926"/>
                    </a:lnTo>
                    <a:lnTo>
                      <a:pt x="12298" y="31879"/>
                    </a:lnTo>
                    <a:lnTo>
                      <a:pt x="12982" y="29833"/>
                    </a:lnTo>
                    <a:lnTo>
                      <a:pt x="13708" y="28170"/>
                    </a:lnTo>
                    <a:lnTo>
                      <a:pt x="14434" y="26507"/>
                    </a:lnTo>
                    <a:lnTo>
                      <a:pt x="15144" y="25164"/>
                    </a:lnTo>
                    <a:lnTo>
                      <a:pt x="15854" y="23821"/>
                    </a:lnTo>
                    <a:lnTo>
                      <a:pt x="16683" y="22448"/>
                    </a:lnTo>
                    <a:lnTo>
                      <a:pt x="17511" y="21076"/>
                    </a:lnTo>
                    <a:lnTo>
                      <a:pt x="18564" y="19612"/>
                    </a:lnTo>
                    <a:lnTo>
                      <a:pt x="19615" y="18148"/>
                    </a:lnTo>
                    <a:lnTo>
                      <a:pt x="20768" y="16763"/>
                    </a:lnTo>
                    <a:lnTo>
                      <a:pt x="21919" y="15378"/>
                    </a:lnTo>
                    <a:lnTo>
                      <a:pt x="23591" y="13713"/>
                    </a:lnTo>
                    <a:lnTo>
                      <a:pt x="25262" y="12047"/>
                    </a:lnTo>
                    <a:lnTo>
                      <a:pt x="26651" y="10899"/>
                    </a:lnTo>
                    <a:lnTo>
                      <a:pt x="28040" y="9750"/>
                    </a:lnTo>
                    <a:lnTo>
                      <a:pt x="29519" y="8700"/>
                    </a:lnTo>
                    <a:lnTo>
                      <a:pt x="30997" y="7650"/>
                    </a:lnTo>
                    <a:lnTo>
                      <a:pt x="32428" y="6793"/>
                    </a:lnTo>
                    <a:lnTo>
                      <a:pt x="33860" y="5936"/>
                    </a:lnTo>
                    <a:lnTo>
                      <a:pt x="35400" y="5149"/>
                    </a:lnTo>
                    <a:lnTo>
                      <a:pt x="36940" y="4362"/>
                    </a:lnTo>
                    <a:lnTo>
                      <a:pt x="38503" y="3705"/>
                    </a:lnTo>
                    <a:lnTo>
                      <a:pt x="40068" y="3048"/>
                    </a:lnTo>
                    <a:lnTo>
                      <a:pt x="41798" y="2472"/>
                    </a:lnTo>
                    <a:lnTo>
                      <a:pt x="43528" y="1896"/>
                    </a:lnTo>
                    <a:lnTo>
                      <a:pt x="45374" y="1442"/>
                    </a:lnTo>
                    <a:lnTo>
                      <a:pt x="47221" y="988"/>
                    </a:lnTo>
                    <a:lnTo>
                      <a:pt x="49206" y="678"/>
                    </a:lnTo>
                    <a:lnTo>
                      <a:pt x="51191" y="368"/>
                    </a:lnTo>
                    <a:lnTo>
                      <a:pt x="53305" y="211"/>
                    </a:lnTo>
                    <a:lnTo>
                      <a:pt x="55419" y="53"/>
                    </a:lnTo>
                    <a:lnTo>
                      <a:pt x="57921" y="131"/>
                    </a:lnTo>
                    <a:lnTo>
                      <a:pt x="60423" y="209"/>
                    </a:lnTo>
                    <a:lnTo>
                      <a:pt x="62092" y="405"/>
                    </a:lnTo>
                    <a:lnTo>
                      <a:pt x="63759" y="601"/>
                    </a:lnTo>
                    <a:lnTo>
                      <a:pt x="65171" y="864"/>
                    </a:lnTo>
                    <a:lnTo>
                      <a:pt x="66583" y="1127"/>
                    </a:lnTo>
                    <a:lnTo>
                      <a:pt x="68379" y="1585"/>
                    </a:lnTo>
                    <a:lnTo>
                      <a:pt x="70176" y="2042"/>
                    </a:lnTo>
                    <a:lnTo>
                      <a:pt x="71652" y="2547"/>
                    </a:lnTo>
                    <a:lnTo>
                      <a:pt x="73127" y="3052"/>
                    </a:lnTo>
                    <a:lnTo>
                      <a:pt x="74655" y="3690"/>
                    </a:lnTo>
                    <a:lnTo>
                      <a:pt x="76183" y="4329"/>
                    </a:lnTo>
                    <a:lnTo>
                      <a:pt x="77427" y="4952"/>
                    </a:lnTo>
                    <a:lnTo>
                      <a:pt x="78671" y="5574"/>
                    </a:lnTo>
                    <a:lnTo>
                      <a:pt x="79942" y="6305"/>
                    </a:lnTo>
                    <a:lnTo>
                      <a:pt x="81212" y="7036"/>
                    </a:lnTo>
                    <a:lnTo>
                      <a:pt x="82705" y="8034"/>
                    </a:lnTo>
                    <a:lnTo>
                      <a:pt x="84199" y="9031"/>
                    </a:lnTo>
                    <a:lnTo>
                      <a:pt x="85849" y="10337"/>
                    </a:lnTo>
                    <a:lnTo>
                      <a:pt x="87500" y="11642"/>
                    </a:lnTo>
                    <a:lnTo>
                      <a:pt x="89561" y="13701"/>
                    </a:lnTo>
                    <a:lnTo>
                      <a:pt x="91623" y="15760"/>
                    </a:lnTo>
                    <a:lnTo>
                      <a:pt x="92733" y="17118"/>
                    </a:lnTo>
                    <a:lnTo>
                      <a:pt x="93844" y="18475"/>
                    </a:lnTo>
                    <a:lnTo>
                      <a:pt x="94820" y="19866"/>
                    </a:lnTo>
                    <a:lnTo>
                      <a:pt x="95796" y="21255"/>
                    </a:lnTo>
                    <a:lnTo>
                      <a:pt x="96604" y="22600"/>
                    </a:lnTo>
                    <a:lnTo>
                      <a:pt x="97412" y="23946"/>
                    </a:lnTo>
                    <a:lnTo>
                      <a:pt x="98076" y="25184"/>
                    </a:lnTo>
                    <a:lnTo>
                      <a:pt x="98740" y="26422"/>
                    </a:lnTo>
                    <a:lnTo>
                      <a:pt x="99600" y="26499"/>
                    </a:lnTo>
                    <a:lnTo>
                      <a:pt x="100461" y="26577"/>
                    </a:lnTo>
                    <a:lnTo>
                      <a:pt x="101744" y="26711"/>
                    </a:lnTo>
                    <a:lnTo>
                      <a:pt x="103027" y="26845"/>
                    </a:lnTo>
                    <a:lnTo>
                      <a:pt x="104439" y="27096"/>
                    </a:lnTo>
                    <a:lnTo>
                      <a:pt x="105851" y="27347"/>
                    </a:lnTo>
                    <a:lnTo>
                      <a:pt x="107326" y="27718"/>
                    </a:lnTo>
                    <a:lnTo>
                      <a:pt x="108802" y="28090"/>
                    </a:lnTo>
                    <a:lnTo>
                      <a:pt x="110302" y="28607"/>
                    </a:lnTo>
                    <a:lnTo>
                      <a:pt x="111804" y="29124"/>
                    </a:lnTo>
                    <a:lnTo>
                      <a:pt x="113138" y="29706"/>
                    </a:lnTo>
                    <a:lnTo>
                      <a:pt x="114471" y="30288"/>
                    </a:lnTo>
                    <a:lnTo>
                      <a:pt x="115871" y="31063"/>
                    </a:lnTo>
                    <a:lnTo>
                      <a:pt x="117271" y="31839"/>
                    </a:lnTo>
                    <a:lnTo>
                      <a:pt x="118490" y="32678"/>
                    </a:lnTo>
                    <a:lnTo>
                      <a:pt x="119710" y="33517"/>
                    </a:lnTo>
                    <a:lnTo>
                      <a:pt x="120672" y="34294"/>
                    </a:lnTo>
                    <a:lnTo>
                      <a:pt x="121634" y="35071"/>
                    </a:lnTo>
                    <a:lnTo>
                      <a:pt x="122853" y="36291"/>
                    </a:lnTo>
                    <a:lnTo>
                      <a:pt x="124073" y="37512"/>
                    </a:lnTo>
                    <a:lnTo>
                      <a:pt x="124897" y="38532"/>
                    </a:lnTo>
                    <a:lnTo>
                      <a:pt x="125722" y="39552"/>
                    </a:lnTo>
                    <a:lnTo>
                      <a:pt x="126735" y="41087"/>
                    </a:lnTo>
                    <a:lnTo>
                      <a:pt x="127747" y="42622"/>
                    </a:lnTo>
                    <a:lnTo>
                      <a:pt x="128621" y="44413"/>
                    </a:lnTo>
                    <a:lnTo>
                      <a:pt x="129496" y="46204"/>
                    </a:lnTo>
                    <a:lnTo>
                      <a:pt x="129850" y="47163"/>
                    </a:lnTo>
                    <a:lnTo>
                      <a:pt x="130203" y="48122"/>
                    </a:lnTo>
                    <a:lnTo>
                      <a:pt x="130281" y="48207"/>
                    </a:lnTo>
                    <a:lnTo>
                      <a:pt x="130360" y="48291"/>
                    </a:lnTo>
                    <a:lnTo>
                      <a:pt x="131323" y="47907"/>
                    </a:lnTo>
                    <a:lnTo>
                      <a:pt x="132285" y="47523"/>
                    </a:lnTo>
                    <a:lnTo>
                      <a:pt x="133806" y="47086"/>
                    </a:lnTo>
                    <a:lnTo>
                      <a:pt x="135327" y="46649"/>
                    </a:lnTo>
                    <a:lnTo>
                      <a:pt x="136758" y="46391"/>
                    </a:lnTo>
                    <a:lnTo>
                      <a:pt x="138188" y="46134"/>
                    </a:lnTo>
                    <a:lnTo>
                      <a:pt x="139925" y="46017"/>
                    </a:lnTo>
                    <a:lnTo>
                      <a:pt x="141662" y="45900"/>
                    </a:lnTo>
                    <a:lnTo>
                      <a:pt x="143381" y="46022"/>
                    </a:lnTo>
                    <a:lnTo>
                      <a:pt x="145099" y="46144"/>
                    </a:lnTo>
                    <a:lnTo>
                      <a:pt x="146656" y="46458"/>
                    </a:lnTo>
                    <a:lnTo>
                      <a:pt x="148213" y="46772"/>
                    </a:lnTo>
                    <a:lnTo>
                      <a:pt x="149553" y="47231"/>
                    </a:lnTo>
                    <a:lnTo>
                      <a:pt x="150893" y="47689"/>
                    </a:lnTo>
                    <a:lnTo>
                      <a:pt x="152432" y="48437"/>
                    </a:lnTo>
                    <a:lnTo>
                      <a:pt x="153973" y="49186"/>
                    </a:lnTo>
                    <a:lnTo>
                      <a:pt x="155128" y="49945"/>
                    </a:lnTo>
                    <a:lnTo>
                      <a:pt x="156282" y="50704"/>
                    </a:lnTo>
                    <a:lnTo>
                      <a:pt x="157301" y="51513"/>
                    </a:lnTo>
                    <a:lnTo>
                      <a:pt x="158320" y="52323"/>
                    </a:lnTo>
                    <a:lnTo>
                      <a:pt x="159430" y="53429"/>
                    </a:lnTo>
                    <a:lnTo>
                      <a:pt x="160539" y="54535"/>
                    </a:lnTo>
                    <a:lnTo>
                      <a:pt x="161352" y="55550"/>
                    </a:lnTo>
                    <a:lnTo>
                      <a:pt x="162164" y="56566"/>
                    </a:lnTo>
                    <a:lnTo>
                      <a:pt x="163055" y="57910"/>
                    </a:lnTo>
                    <a:lnTo>
                      <a:pt x="163946" y="59253"/>
                    </a:lnTo>
                    <a:lnTo>
                      <a:pt x="164655" y="60660"/>
                    </a:lnTo>
                    <a:lnTo>
                      <a:pt x="165364" y="62067"/>
                    </a:lnTo>
                    <a:lnTo>
                      <a:pt x="165811" y="63218"/>
                    </a:lnTo>
                    <a:lnTo>
                      <a:pt x="166258" y="64370"/>
                    </a:lnTo>
                    <a:lnTo>
                      <a:pt x="166567" y="65393"/>
                    </a:lnTo>
                    <a:lnTo>
                      <a:pt x="166876" y="66416"/>
                    </a:lnTo>
                    <a:lnTo>
                      <a:pt x="167122" y="67631"/>
                    </a:lnTo>
                    <a:lnTo>
                      <a:pt x="167367" y="68846"/>
                    </a:lnTo>
                    <a:lnTo>
                      <a:pt x="167520" y="70445"/>
                    </a:lnTo>
                    <a:lnTo>
                      <a:pt x="167671" y="72044"/>
                    </a:lnTo>
                    <a:lnTo>
                      <a:pt x="167584" y="73426"/>
                    </a:lnTo>
                    <a:lnTo>
                      <a:pt x="167496" y="74809"/>
                    </a:lnTo>
                    <a:lnTo>
                      <a:pt x="167324" y="75857"/>
                    </a:lnTo>
                    <a:lnTo>
                      <a:pt x="167151" y="76905"/>
                    </a:lnTo>
                    <a:lnTo>
                      <a:pt x="167067" y="77232"/>
                    </a:lnTo>
                    <a:lnTo>
                      <a:pt x="166982" y="77560"/>
                    </a:lnTo>
                    <a:lnTo>
                      <a:pt x="167870" y="78149"/>
                    </a:lnTo>
                    <a:lnTo>
                      <a:pt x="168760" y="78739"/>
                    </a:lnTo>
                    <a:lnTo>
                      <a:pt x="170043" y="79768"/>
                    </a:lnTo>
                    <a:lnTo>
                      <a:pt x="171327" y="80798"/>
                    </a:lnTo>
                    <a:lnTo>
                      <a:pt x="172467" y="81999"/>
                    </a:lnTo>
                    <a:lnTo>
                      <a:pt x="173607" y="83201"/>
                    </a:lnTo>
                    <a:lnTo>
                      <a:pt x="174345" y="84226"/>
                    </a:lnTo>
                    <a:lnTo>
                      <a:pt x="175085" y="85252"/>
                    </a:lnTo>
                    <a:lnTo>
                      <a:pt x="175718" y="86451"/>
                    </a:lnTo>
                    <a:lnTo>
                      <a:pt x="176351" y="87650"/>
                    </a:lnTo>
                    <a:lnTo>
                      <a:pt x="176802" y="88993"/>
                    </a:lnTo>
                    <a:lnTo>
                      <a:pt x="177253" y="90336"/>
                    </a:lnTo>
                    <a:lnTo>
                      <a:pt x="177465" y="91551"/>
                    </a:lnTo>
                    <a:lnTo>
                      <a:pt x="177676" y="92766"/>
                    </a:lnTo>
                    <a:lnTo>
                      <a:pt x="177610" y="94940"/>
                    </a:lnTo>
                    <a:lnTo>
                      <a:pt x="177542" y="97115"/>
                    </a:lnTo>
                    <a:lnTo>
                      <a:pt x="177276" y="98311"/>
                    </a:lnTo>
                    <a:lnTo>
                      <a:pt x="177010" y="99507"/>
                    </a:lnTo>
                    <a:lnTo>
                      <a:pt x="176611" y="100678"/>
                    </a:lnTo>
                    <a:lnTo>
                      <a:pt x="176212" y="101848"/>
                    </a:lnTo>
                    <a:lnTo>
                      <a:pt x="175461" y="103383"/>
                    </a:lnTo>
                    <a:lnTo>
                      <a:pt x="174711" y="104918"/>
                    </a:lnTo>
                    <a:lnTo>
                      <a:pt x="173791" y="106325"/>
                    </a:lnTo>
                    <a:lnTo>
                      <a:pt x="172872" y="107732"/>
                    </a:lnTo>
                    <a:lnTo>
                      <a:pt x="171902" y="108938"/>
                    </a:lnTo>
                    <a:lnTo>
                      <a:pt x="170932" y="110144"/>
                    </a:lnTo>
                    <a:lnTo>
                      <a:pt x="169611" y="111505"/>
                    </a:lnTo>
                    <a:lnTo>
                      <a:pt x="168292" y="112867"/>
                    </a:lnTo>
                    <a:lnTo>
                      <a:pt x="166870" y="114069"/>
                    </a:lnTo>
                    <a:lnTo>
                      <a:pt x="165449" y="115271"/>
                    </a:lnTo>
                    <a:lnTo>
                      <a:pt x="163840" y="116438"/>
                    </a:lnTo>
                    <a:lnTo>
                      <a:pt x="162230" y="117605"/>
                    </a:lnTo>
                    <a:lnTo>
                      <a:pt x="160732" y="118510"/>
                    </a:lnTo>
                    <a:lnTo>
                      <a:pt x="159234" y="119415"/>
                    </a:lnTo>
                    <a:lnTo>
                      <a:pt x="157887" y="120137"/>
                    </a:lnTo>
                    <a:lnTo>
                      <a:pt x="156539" y="120860"/>
                    </a:lnTo>
                    <a:lnTo>
                      <a:pt x="154871" y="121634"/>
                    </a:lnTo>
                    <a:lnTo>
                      <a:pt x="153202" y="122409"/>
                    </a:lnTo>
                    <a:lnTo>
                      <a:pt x="151470" y="123082"/>
                    </a:lnTo>
                    <a:lnTo>
                      <a:pt x="149738" y="123755"/>
                    </a:lnTo>
                    <a:lnTo>
                      <a:pt x="147749" y="124402"/>
                    </a:lnTo>
                    <a:lnTo>
                      <a:pt x="145760" y="125049"/>
                    </a:lnTo>
                    <a:lnTo>
                      <a:pt x="143707" y="125625"/>
                    </a:lnTo>
                    <a:lnTo>
                      <a:pt x="141653" y="126202"/>
                    </a:lnTo>
                    <a:lnTo>
                      <a:pt x="139286" y="126793"/>
                    </a:lnTo>
                    <a:lnTo>
                      <a:pt x="136918" y="127383"/>
                    </a:lnTo>
                    <a:lnTo>
                      <a:pt x="134345" y="127943"/>
                    </a:lnTo>
                    <a:lnTo>
                      <a:pt x="131772" y="128502"/>
                    </a:lnTo>
                    <a:lnTo>
                      <a:pt x="128885" y="129019"/>
                    </a:lnTo>
                    <a:lnTo>
                      <a:pt x="125997" y="129536"/>
                    </a:lnTo>
                    <a:lnTo>
                      <a:pt x="123367" y="129916"/>
                    </a:lnTo>
                    <a:lnTo>
                      <a:pt x="120736" y="130295"/>
                    </a:lnTo>
                    <a:lnTo>
                      <a:pt x="118426" y="130555"/>
                    </a:lnTo>
                    <a:lnTo>
                      <a:pt x="116116" y="130815"/>
                    </a:lnTo>
                    <a:lnTo>
                      <a:pt x="113806" y="131008"/>
                    </a:lnTo>
                    <a:lnTo>
                      <a:pt x="111497" y="131202"/>
                    </a:lnTo>
                    <a:lnTo>
                      <a:pt x="109443" y="131335"/>
                    </a:lnTo>
                    <a:lnTo>
                      <a:pt x="107390" y="131467"/>
                    </a:lnTo>
                    <a:lnTo>
                      <a:pt x="102001" y="131519"/>
                    </a:lnTo>
                    <a:lnTo>
                      <a:pt x="96611" y="131572"/>
                    </a:lnTo>
                    <a:close/>
                    <a:moveTo>
                      <a:pt x="119004" y="125265"/>
                    </a:moveTo>
                    <a:lnTo>
                      <a:pt x="121378" y="125064"/>
                    </a:lnTo>
                    <a:lnTo>
                      <a:pt x="123495" y="124807"/>
                    </a:lnTo>
                    <a:lnTo>
                      <a:pt x="125613" y="124550"/>
                    </a:lnTo>
                    <a:lnTo>
                      <a:pt x="127858" y="124166"/>
                    </a:lnTo>
                    <a:lnTo>
                      <a:pt x="130104" y="123782"/>
                    </a:lnTo>
                    <a:lnTo>
                      <a:pt x="132102" y="123337"/>
                    </a:lnTo>
                    <a:lnTo>
                      <a:pt x="134100" y="122892"/>
                    </a:lnTo>
                    <a:lnTo>
                      <a:pt x="135972" y="122381"/>
                    </a:lnTo>
                    <a:lnTo>
                      <a:pt x="137844" y="121869"/>
                    </a:lnTo>
                    <a:lnTo>
                      <a:pt x="139618" y="121284"/>
                    </a:lnTo>
                    <a:lnTo>
                      <a:pt x="141390" y="120699"/>
                    </a:lnTo>
                    <a:lnTo>
                      <a:pt x="143190" y="119993"/>
                    </a:lnTo>
                    <a:lnTo>
                      <a:pt x="144990" y="119288"/>
                    </a:lnTo>
                    <a:lnTo>
                      <a:pt x="147171" y="118225"/>
                    </a:lnTo>
                    <a:lnTo>
                      <a:pt x="149353" y="117162"/>
                    </a:lnTo>
                    <a:lnTo>
                      <a:pt x="150893" y="116234"/>
                    </a:lnTo>
                    <a:lnTo>
                      <a:pt x="152432" y="115307"/>
                    </a:lnTo>
                    <a:lnTo>
                      <a:pt x="153698" y="114414"/>
                    </a:lnTo>
                    <a:lnTo>
                      <a:pt x="154963" y="113522"/>
                    </a:lnTo>
                    <a:lnTo>
                      <a:pt x="156136" y="112552"/>
                    </a:lnTo>
                    <a:lnTo>
                      <a:pt x="157309" y="111583"/>
                    </a:lnTo>
                    <a:lnTo>
                      <a:pt x="158656" y="110233"/>
                    </a:lnTo>
                    <a:lnTo>
                      <a:pt x="160003" y="108882"/>
                    </a:lnTo>
                    <a:lnTo>
                      <a:pt x="160879" y="107796"/>
                    </a:lnTo>
                    <a:lnTo>
                      <a:pt x="161753" y="106709"/>
                    </a:lnTo>
                    <a:lnTo>
                      <a:pt x="162442" y="105685"/>
                    </a:lnTo>
                    <a:lnTo>
                      <a:pt x="163130" y="104661"/>
                    </a:lnTo>
                    <a:lnTo>
                      <a:pt x="163709" y="103575"/>
                    </a:lnTo>
                    <a:lnTo>
                      <a:pt x="164289" y="102489"/>
                    </a:lnTo>
                    <a:lnTo>
                      <a:pt x="164748" y="101302"/>
                    </a:lnTo>
                    <a:lnTo>
                      <a:pt x="165207" y="100115"/>
                    </a:lnTo>
                    <a:lnTo>
                      <a:pt x="165459" y="99059"/>
                    </a:lnTo>
                    <a:lnTo>
                      <a:pt x="165710" y="98004"/>
                    </a:lnTo>
                    <a:lnTo>
                      <a:pt x="165836" y="96792"/>
                    </a:lnTo>
                    <a:lnTo>
                      <a:pt x="165962" y="95581"/>
                    </a:lnTo>
                    <a:lnTo>
                      <a:pt x="165836" y="94366"/>
                    </a:lnTo>
                    <a:lnTo>
                      <a:pt x="165711" y="93151"/>
                    </a:lnTo>
                    <a:lnTo>
                      <a:pt x="165450" y="92191"/>
                    </a:lnTo>
                    <a:lnTo>
                      <a:pt x="165190" y="91232"/>
                    </a:lnTo>
                    <a:lnTo>
                      <a:pt x="164560" y="89953"/>
                    </a:lnTo>
                    <a:lnTo>
                      <a:pt x="163929" y="88674"/>
                    </a:lnTo>
                    <a:lnTo>
                      <a:pt x="163284" y="87827"/>
                    </a:lnTo>
                    <a:lnTo>
                      <a:pt x="162639" y="86981"/>
                    </a:lnTo>
                    <a:lnTo>
                      <a:pt x="161508" y="85908"/>
                    </a:lnTo>
                    <a:lnTo>
                      <a:pt x="160378" y="84837"/>
                    </a:lnTo>
                    <a:lnTo>
                      <a:pt x="159228" y="84057"/>
                    </a:lnTo>
                    <a:lnTo>
                      <a:pt x="158078" y="83278"/>
                    </a:lnTo>
                    <a:lnTo>
                      <a:pt x="157411" y="82909"/>
                    </a:lnTo>
                    <a:lnTo>
                      <a:pt x="156744" y="82540"/>
                    </a:lnTo>
                    <a:lnTo>
                      <a:pt x="156834" y="81961"/>
                    </a:lnTo>
                    <a:lnTo>
                      <a:pt x="156923" y="81382"/>
                    </a:lnTo>
                    <a:lnTo>
                      <a:pt x="156913" y="78888"/>
                    </a:lnTo>
                    <a:lnTo>
                      <a:pt x="156902" y="76394"/>
                    </a:lnTo>
                    <a:lnTo>
                      <a:pt x="156512" y="74922"/>
                    </a:lnTo>
                    <a:lnTo>
                      <a:pt x="156120" y="73451"/>
                    </a:lnTo>
                    <a:lnTo>
                      <a:pt x="155609" y="72274"/>
                    </a:lnTo>
                    <a:lnTo>
                      <a:pt x="155098" y="71096"/>
                    </a:lnTo>
                    <a:lnTo>
                      <a:pt x="154252" y="69830"/>
                    </a:lnTo>
                    <a:lnTo>
                      <a:pt x="153407" y="68564"/>
                    </a:lnTo>
                    <a:lnTo>
                      <a:pt x="152471" y="67615"/>
                    </a:lnTo>
                    <a:lnTo>
                      <a:pt x="151535" y="66665"/>
                    </a:lnTo>
                    <a:lnTo>
                      <a:pt x="150765" y="66080"/>
                    </a:lnTo>
                    <a:lnTo>
                      <a:pt x="149995" y="65494"/>
                    </a:lnTo>
                    <a:lnTo>
                      <a:pt x="148968" y="64902"/>
                    </a:lnTo>
                    <a:lnTo>
                      <a:pt x="147942" y="64309"/>
                    </a:lnTo>
                    <a:lnTo>
                      <a:pt x="146854" y="63914"/>
                    </a:lnTo>
                    <a:lnTo>
                      <a:pt x="145765" y="63519"/>
                    </a:lnTo>
                    <a:lnTo>
                      <a:pt x="144672" y="63247"/>
                    </a:lnTo>
                    <a:lnTo>
                      <a:pt x="143579" y="62976"/>
                    </a:lnTo>
                    <a:lnTo>
                      <a:pt x="141397" y="62976"/>
                    </a:lnTo>
                    <a:lnTo>
                      <a:pt x="139216" y="62976"/>
                    </a:lnTo>
                    <a:lnTo>
                      <a:pt x="138317" y="63153"/>
                    </a:lnTo>
                    <a:lnTo>
                      <a:pt x="137419" y="63330"/>
                    </a:lnTo>
                    <a:lnTo>
                      <a:pt x="135915" y="63817"/>
                    </a:lnTo>
                    <a:lnTo>
                      <a:pt x="134412" y="64305"/>
                    </a:lnTo>
                    <a:lnTo>
                      <a:pt x="133156" y="64948"/>
                    </a:lnTo>
                    <a:lnTo>
                      <a:pt x="131901" y="65591"/>
                    </a:lnTo>
                    <a:lnTo>
                      <a:pt x="130968" y="66211"/>
                    </a:lnTo>
                    <a:lnTo>
                      <a:pt x="130035" y="66832"/>
                    </a:lnTo>
                    <a:lnTo>
                      <a:pt x="128939" y="67700"/>
                    </a:lnTo>
                    <a:lnTo>
                      <a:pt x="127843" y="68569"/>
                    </a:lnTo>
                    <a:lnTo>
                      <a:pt x="127813" y="68523"/>
                    </a:lnTo>
                    <a:lnTo>
                      <a:pt x="127783" y="68478"/>
                    </a:lnTo>
                    <a:lnTo>
                      <a:pt x="127498" y="67282"/>
                    </a:lnTo>
                    <a:lnTo>
                      <a:pt x="127214" y="66085"/>
                    </a:lnTo>
                    <a:lnTo>
                      <a:pt x="126700" y="64723"/>
                    </a:lnTo>
                    <a:lnTo>
                      <a:pt x="126186" y="63361"/>
                    </a:lnTo>
                    <a:lnTo>
                      <a:pt x="125596" y="62338"/>
                    </a:lnTo>
                    <a:lnTo>
                      <a:pt x="125006" y="61314"/>
                    </a:lnTo>
                    <a:lnTo>
                      <a:pt x="124483" y="60611"/>
                    </a:lnTo>
                    <a:lnTo>
                      <a:pt x="123960" y="59907"/>
                    </a:lnTo>
                    <a:lnTo>
                      <a:pt x="123375" y="59234"/>
                    </a:lnTo>
                    <a:lnTo>
                      <a:pt x="122790" y="58561"/>
                    </a:lnTo>
                    <a:lnTo>
                      <a:pt x="121828" y="57747"/>
                    </a:lnTo>
                    <a:lnTo>
                      <a:pt x="120865" y="56935"/>
                    </a:lnTo>
                    <a:lnTo>
                      <a:pt x="119967" y="56359"/>
                    </a:lnTo>
                    <a:lnTo>
                      <a:pt x="119068" y="55783"/>
                    </a:lnTo>
                    <a:lnTo>
                      <a:pt x="118290" y="55393"/>
                    </a:lnTo>
                    <a:lnTo>
                      <a:pt x="117512" y="55003"/>
                    </a:lnTo>
                    <a:lnTo>
                      <a:pt x="116207" y="54550"/>
                    </a:lnTo>
                    <a:lnTo>
                      <a:pt x="114902" y="54098"/>
                    </a:lnTo>
                    <a:lnTo>
                      <a:pt x="113585" y="53845"/>
                    </a:lnTo>
                    <a:lnTo>
                      <a:pt x="112267" y="53592"/>
                    </a:lnTo>
                    <a:lnTo>
                      <a:pt x="110856" y="53506"/>
                    </a:lnTo>
                    <a:lnTo>
                      <a:pt x="109444" y="53417"/>
                    </a:lnTo>
                    <a:lnTo>
                      <a:pt x="108032" y="53568"/>
                    </a:lnTo>
                    <a:lnTo>
                      <a:pt x="106621" y="53718"/>
                    </a:lnTo>
                    <a:lnTo>
                      <a:pt x="105530" y="53955"/>
                    </a:lnTo>
                    <a:lnTo>
                      <a:pt x="104440" y="54191"/>
                    </a:lnTo>
                    <a:lnTo>
                      <a:pt x="103544" y="54490"/>
                    </a:lnTo>
                    <a:lnTo>
                      <a:pt x="102648" y="54791"/>
                    </a:lnTo>
                    <a:lnTo>
                      <a:pt x="102556" y="55174"/>
                    </a:lnTo>
                    <a:lnTo>
                      <a:pt x="102463" y="55558"/>
                    </a:lnTo>
                    <a:lnTo>
                      <a:pt x="102060" y="57348"/>
                    </a:lnTo>
                    <a:lnTo>
                      <a:pt x="101656" y="59139"/>
                    </a:lnTo>
                    <a:lnTo>
                      <a:pt x="100911" y="61378"/>
                    </a:lnTo>
                    <a:lnTo>
                      <a:pt x="100167" y="63616"/>
                    </a:lnTo>
                    <a:lnTo>
                      <a:pt x="99550" y="65023"/>
                    </a:lnTo>
                    <a:lnTo>
                      <a:pt x="98933" y="66430"/>
                    </a:lnTo>
                    <a:lnTo>
                      <a:pt x="98208" y="67837"/>
                    </a:lnTo>
                    <a:lnTo>
                      <a:pt x="97483" y="69244"/>
                    </a:lnTo>
                    <a:lnTo>
                      <a:pt x="96642" y="70656"/>
                    </a:lnTo>
                    <a:lnTo>
                      <a:pt x="95800" y="72068"/>
                    </a:lnTo>
                    <a:lnTo>
                      <a:pt x="94750" y="73534"/>
                    </a:lnTo>
                    <a:lnTo>
                      <a:pt x="93699" y="75000"/>
                    </a:lnTo>
                    <a:lnTo>
                      <a:pt x="92742" y="76178"/>
                    </a:lnTo>
                    <a:lnTo>
                      <a:pt x="91784" y="77355"/>
                    </a:lnTo>
                    <a:lnTo>
                      <a:pt x="90322" y="78876"/>
                    </a:lnTo>
                    <a:lnTo>
                      <a:pt x="88860" y="80398"/>
                    </a:lnTo>
                    <a:lnTo>
                      <a:pt x="87558" y="81537"/>
                    </a:lnTo>
                    <a:lnTo>
                      <a:pt x="86257" y="82675"/>
                    </a:lnTo>
                    <a:lnTo>
                      <a:pt x="84701" y="83851"/>
                    </a:lnTo>
                    <a:lnTo>
                      <a:pt x="83144" y="85027"/>
                    </a:lnTo>
                    <a:lnTo>
                      <a:pt x="83103" y="84982"/>
                    </a:lnTo>
                    <a:lnTo>
                      <a:pt x="83061" y="84936"/>
                    </a:lnTo>
                    <a:lnTo>
                      <a:pt x="83425" y="84313"/>
                    </a:lnTo>
                    <a:lnTo>
                      <a:pt x="83788" y="83690"/>
                    </a:lnTo>
                    <a:lnTo>
                      <a:pt x="84128" y="82922"/>
                    </a:lnTo>
                    <a:lnTo>
                      <a:pt x="84468" y="82155"/>
                    </a:lnTo>
                    <a:lnTo>
                      <a:pt x="84791" y="81045"/>
                    </a:lnTo>
                    <a:lnTo>
                      <a:pt x="85112" y="79935"/>
                    </a:lnTo>
                    <a:lnTo>
                      <a:pt x="85338" y="78615"/>
                    </a:lnTo>
                    <a:lnTo>
                      <a:pt x="85563" y="77294"/>
                    </a:lnTo>
                    <a:lnTo>
                      <a:pt x="85633" y="54462"/>
                    </a:lnTo>
                    <a:lnTo>
                      <a:pt x="85704" y="31629"/>
                    </a:lnTo>
                    <a:lnTo>
                      <a:pt x="85977" y="30834"/>
                    </a:lnTo>
                    <a:lnTo>
                      <a:pt x="86251" y="30039"/>
                    </a:lnTo>
                    <a:lnTo>
                      <a:pt x="86585" y="29471"/>
                    </a:lnTo>
                    <a:lnTo>
                      <a:pt x="86919" y="28903"/>
                    </a:lnTo>
                    <a:lnTo>
                      <a:pt x="87515" y="28381"/>
                    </a:lnTo>
                    <a:lnTo>
                      <a:pt x="88110" y="27858"/>
                    </a:lnTo>
                    <a:lnTo>
                      <a:pt x="88768" y="27541"/>
                    </a:lnTo>
                    <a:lnTo>
                      <a:pt x="89425" y="27224"/>
                    </a:lnTo>
                    <a:lnTo>
                      <a:pt x="90148" y="27039"/>
                    </a:lnTo>
                    <a:lnTo>
                      <a:pt x="90872" y="26854"/>
                    </a:lnTo>
                    <a:lnTo>
                      <a:pt x="92042" y="26762"/>
                    </a:lnTo>
                    <a:lnTo>
                      <a:pt x="93211" y="26670"/>
                    </a:lnTo>
                    <a:lnTo>
                      <a:pt x="93211" y="25727"/>
                    </a:lnTo>
                    <a:lnTo>
                      <a:pt x="93211" y="24784"/>
                    </a:lnTo>
                    <a:lnTo>
                      <a:pt x="85385" y="24784"/>
                    </a:lnTo>
                    <a:lnTo>
                      <a:pt x="77559" y="24784"/>
                    </a:lnTo>
                    <a:lnTo>
                      <a:pt x="77524" y="27934"/>
                    </a:lnTo>
                    <a:lnTo>
                      <a:pt x="77490" y="31084"/>
                    </a:lnTo>
                    <a:lnTo>
                      <a:pt x="76854" y="30076"/>
                    </a:lnTo>
                    <a:lnTo>
                      <a:pt x="76217" y="29070"/>
                    </a:lnTo>
                    <a:lnTo>
                      <a:pt x="74993" y="27838"/>
                    </a:lnTo>
                    <a:lnTo>
                      <a:pt x="73769" y="26605"/>
                    </a:lnTo>
                    <a:lnTo>
                      <a:pt x="72813" y="25992"/>
                    </a:lnTo>
                    <a:lnTo>
                      <a:pt x="71858" y="25379"/>
                    </a:lnTo>
                    <a:lnTo>
                      <a:pt x="70824" y="24945"/>
                    </a:lnTo>
                    <a:lnTo>
                      <a:pt x="69791" y="24510"/>
                    </a:lnTo>
                    <a:lnTo>
                      <a:pt x="68507" y="24189"/>
                    </a:lnTo>
                    <a:lnTo>
                      <a:pt x="67224" y="23869"/>
                    </a:lnTo>
                    <a:lnTo>
                      <a:pt x="65107" y="23798"/>
                    </a:lnTo>
                    <a:lnTo>
                      <a:pt x="62989" y="23727"/>
                    </a:lnTo>
                    <a:lnTo>
                      <a:pt x="61577" y="23947"/>
                    </a:lnTo>
                    <a:lnTo>
                      <a:pt x="60166" y="24167"/>
                    </a:lnTo>
                    <a:lnTo>
                      <a:pt x="58947" y="24553"/>
                    </a:lnTo>
                    <a:lnTo>
                      <a:pt x="57728" y="24938"/>
                    </a:lnTo>
                    <a:lnTo>
                      <a:pt x="56509" y="25561"/>
                    </a:lnTo>
                    <a:lnTo>
                      <a:pt x="55290" y="26184"/>
                    </a:lnTo>
                    <a:lnTo>
                      <a:pt x="54176" y="27020"/>
                    </a:lnTo>
                    <a:lnTo>
                      <a:pt x="53062" y="27855"/>
                    </a:lnTo>
                    <a:lnTo>
                      <a:pt x="52143" y="28845"/>
                    </a:lnTo>
                    <a:lnTo>
                      <a:pt x="51224" y="29835"/>
                    </a:lnTo>
                    <a:lnTo>
                      <a:pt x="50278" y="31246"/>
                    </a:lnTo>
                    <a:lnTo>
                      <a:pt x="49331" y="32657"/>
                    </a:lnTo>
                    <a:lnTo>
                      <a:pt x="48733" y="33932"/>
                    </a:lnTo>
                    <a:lnTo>
                      <a:pt x="48136" y="35207"/>
                    </a:lnTo>
                    <a:lnTo>
                      <a:pt x="47516" y="37062"/>
                    </a:lnTo>
                    <a:lnTo>
                      <a:pt x="46896" y="38916"/>
                    </a:lnTo>
                    <a:lnTo>
                      <a:pt x="46576" y="40515"/>
                    </a:lnTo>
                    <a:lnTo>
                      <a:pt x="46256" y="42115"/>
                    </a:lnTo>
                    <a:lnTo>
                      <a:pt x="46057" y="43842"/>
                    </a:lnTo>
                    <a:lnTo>
                      <a:pt x="45858" y="45568"/>
                    </a:lnTo>
                    <a:lnTo>
                      <a:pt x="45858" y="47935"/>
                    </a:lnTo>
                    <a:lnTo>
                      <a:pt x="45858" y="50302"/>
                    </a:lnTo>
                    <a:lnTo>
                      <a:pt x="46052" y="51959"/>
                    </a:lnTo>
                    <a:lnTo>
                      <a:pt x="46247" y="53616"/>
                    </a:lnTo>
                    <a:lnTo>
                      <a:pt x="46578" y="55220"/>
                    </a:lnTo>
                    <a:lnTo>
                      <a:pt x="46908" y="56825"/>
                    </a:lnTo>
                    <a:lnTo>
                      <a:pt x="47476" y="58547"/>
                    </a:lnTo>
                    <a:lnTo>
                      <a:pt x="48043" y="60270"/>
                    </a:lnTo>
                    <a:lnTo>
                      <a:pt x="48754" y="61744"/>
                    </a:lnTo>
                    <a:lnTo>
                      <a:pt x="49465" y="63217"/>
                    </a:lnTo>
                    <a:lnTo>
                      <a:pt x="50280" y="64434"/>
                    </a:lnTo>
                    <a:lnTo>
                      <a:pt x="51094" y="65650"/>
                    </a:lnTo>
                    <a:lnTo>
                      <a:pt x="52077" y="66702"/>
                    </a:lnTo>
                    <a:lnTo>
                      <a:pt x="53059" y="67753"/>
                    </a:lnTo>
                    <a:lnTo>
                      <a:pt x="54076" y="68517"/>
                    </a:lnTo>
                    <a:lnTo>
                      <a:pt x="55094" y="69281"/>
                    </a:lnTo>
                    <a:lnTo>
                      <a:pt x="55916" y="69740"/>
                    </a:lnTo>
                    <a:lnTo>
                      <a:pt x="56739" y="70198"/>
                    </a:lnTo>
                    <a:lnTo>
                      <a:pt x="57518" y="70514"/>
                    </a:lnTo>
                    <a:lnTo>
                      <a:pt x="58297" y="70830"/>
                    </a:lnTo>
                    <a:lnTo>
                      <a:pt x="59424" y="71157"/>
                    </a:lnTo>
                    <a:lnTo>
                      <a:pt x="60551" y="71483"/>
                    </a:lnTo>
                    <a:lnTo>
                      <a:pt x="61834" y="71666"/>
                    </a:lnTo>
                    <a:lnTo>
                      <a:pt x="63118" y="71849"/>
                    </a:lnTo>
                    <a:lnTo>
                      <a:pt x="64529" y="71851"/>
                    </a:lnTo>
                    <a:lnTo>
                      <a:pt x="65941" y="71853"/>
                    </a:lnTo>
                    <a:lnTo>
                      <a:pt x="67096" y="71722"/>
                    </a:lnTo>
                    <a:lnTo>
                      <a:pt x="68251" y="71591"/>
                    </a:lnTo>
                    <a:lnTo>
                      <a:pt x="69431" y="71279"/>
                    </a:lnTo>
                    <a:lnTo>
                      <a:pt x="70612" y="70967"/>
                    </a:lnTo>
                    <a:lnTo>
                      <a:pt x="71549" y="70502"/>
                    </a:lnTo>
                    <a:lnTo>
                      <a:pt x="72485" y="70037"/>
                    </a:lnTo>
                    <a:lnTo>
                      <a:pt x="73431" y="69322"/>
                    </a:lnTo>
                    <a:lnTo>
                      <a:pt x="74376" y="68606"/>
                    </a:lnTo>
                    <a:lnTo>
                      <a:pt x="75271" y="67576"/>
                    </a:lnTo>
                    <a:lnTo>
                      <a:pt x="76166" y="66545"/>
                    </a:lnTo>
                    <a:lnTo>
                      <a:pt x="76796" y="65607"/>
                    </a:lnTo>
                    <a:lnTo>
                      <a:pt x="77426" y="64669"/>
                    </a:lnTo>
                    <a:lnTo>
                      <a:pt x="77425" y="68933"/>
                    </a:lnTo>
                    <a:lnTo>
                      <a:pt x="77423" y="73197"/>
                    </a:lnTo>
                    <a:lnTo>
                      <a:pt x="77295" y="75755"/>
                    </a:lnTo>
                    <a:lnTo>
                      <a:pt x="77166" y="78313"/>
                    </a:lnTo>
                    <a:lnTo>
                      <a:pt x="77035" y="79401"/>
                    </a:lnTo>
                    <a:lnTo>
                      <a:pt x="76904" y="80488"/>
                    </a:lnTo>
                    <a:lnTo>
                      <a:pt x="76715" y="81255"/>
                    </a:lnTo>
                    <a:lnTo>
                      <a:pt x="76526" y="82023"/>
                    </a:lnTo>
                    <a:lnTo>
                      <a:pt x="75993" y="83110"/>
                    </a:lnTo>
                    <a:lnTo>
                      <a:pt x="75458" y="84197"/>
                    </a:lnTo>
                    <a:lnTo>
                      <a:pt x="74293" y="85356"/>
                    </a:lnTo>
                    <a:lnTo>
                      <a:pt x="73127" y="86513"/>
                    </a:lnTo>
                    <a:lnTo>
                      <a:pt x="71908" y="87112"/>
                    </a:lnTo>
                    <a:lnTo>
                      <a:pt x="70689" y="87711"/>
                    </a:lnTo>
                    <a:lnTo>
                      <a:pt x="69667" y="87971"/>
                    </a:lnTo>
                    <a:lnTo>
                      <a:pt x="68644" y="88230"/>
                    </a:lnTo>
                    <a:lnTo>
                      <a:pt x="67264" y="88351"/>
                    </a:lnTo>
                    <a:lnTo>
                      <a:pt x="65884" y="88471"/>
                    </a:lnTo>
                    <a:lnTo>
                      <a:pt x="64804" y="88350"/>
                    </a:lnTo>
                    <a:lnTo>
                      <a:pt x="63724" y="88228"/>
                    </a:lnTo>
                    <a:lnTo>
                      <a:pt x="62843" y="87959"/>
                    </a:lnTo>
                    <a:lnTo>
                      <a:pt x="61963" y="87691"/>
                    </a:lnTo>
                    <a:lnTo>
                      <a:pt x="61129" y="87256"/>
                    </a:lnTo>
                    <a:lnTo>
                      <a:pt x="60294" y="86821"/>
                    </a:lnTo>
                    <a:lnTo>
                      <a:pt x="59561" y="86246"/>
                    </a:lnTo>
                    <a:lnTo>
                      <a:pt x="58827" y="85671"/>
                    </a:lnTo>
                    <a:lnTo>
                      <a:pt x="58290" y="84999"/>
                    </a:lnTo>
                    <a:lnTo>
                      <a:pt x="57754" y="84326"/>
                    </a:lnTo>
                    <a:lnTo>
                      <a:pt x="57316" y="83411"/>
                    </a:lnTo>
                    <a:lnTo>
                      <a:pt x="56877" y="82496"/>
                    </a:lnTo>
                    <a:lnTo>
                      <a:pt x="56647" y="81365"/>
                    </a:lnTo>
                    <a:lnTo>
                      <a:pt x="56417" y="80233"/>
                    </a:lnTo>
                    <a:lnTo>
                      <a:pt x="51779" y="80200"/>
                    </a:lnTo>
                    <a:lnTo>
                      <a:pt x="47141" y="80168"/>
                    </a:lnTo>
                    <a:lnTo>
                      <a:pt x="47143" y="80777"/>
                    </a:lnTo>
                    <a:lnTo>
                      <a:pt x="47145" y="81386"/>
                    </a:lnTo>
                    <a:lnTo>
                      <a:pt x="47332" y="82281"/>
                    </a:lnTo>
                    <a:lnTo>
                      <a:pt x="47520" y="83177"/>
                    </a:lnTo>
                    <a:lnTo>
                      <a:pt x="47859" y="84112"/>
                    </a:lnTo>
                    <a:lnTo>
                      <a:pt x="48199" y="85047"/>
                    </a:lnTo>
                    <a:lnTo>
                      <a:pt x="48806" y="85967"/>
                    </a:lnTo>
                    <a:lnTo>
                      <a:pt x="49413" y="86886"/>
                    </a:lnTo>
                    <a:lnTo>
                      <a:pt x="49952" y="87490"/>
                    </a:lnTo>
                    <a:lnTo>
                      <a:pt x="50492" y="88094"/>
                    </a:lnTo>
                    <a:lnTo>
                      <a:pt x="51481" y="88837"/>
                    </a:lnTo>
                    <a:lnTo>
                      <a:pt x="52471" y="89580"/>
                    </a:lnTo>
                    <a:lnTo>
                      <a:pt x="53624" y="90171"/>
                    </a:lnTo>
                    <a:lnTo>
                      <a:pt x="54776" y="90763"/>
                    </a:lnTo>
                    <a:lnTo>
                      <a:pt x="56059" y="91206"/>
                    </a:lnTo>
                    <a:lnTo>
                      <a:pt x="57342" y="91649"/>
                    </a:lnTo>
                    <a:lnTo>
                      <a:pt x="58497" y="91915"/>
                    </a:lnTo>
                    <a:lnTo>
                      <a:pt x="59652" y="92180"/>
                    </a:lnTo>
                    <a:lnTo>
                      <a:pt x="61016" y="92379"/>
                    </a:lnTo>
                    <a:lnTo>
                      <a:pt x="62380" y="92577"/>
                    </a:lnTo>
                    <a:lnTo>
                      <a:pt x="63005" y="92597"/>
                    </a:lnTo>
                    <a:lnTo>
                      <a:pt x="63630" y="92617"/>
                    </a:lnTo>
                    <a:lnTo>
                      <a:pt x="63292" y="92719"/>
                    </a:lnTo>
                    <a:lnTo>
                      <a:pt x="62954" y="92821"/>
                    </a:lnTo>
                    <a:lnTo>
                      <a:pt x="61367" y="92996"/>
                    </a:lnTo>
                    <a:lnTo>
                      <a:pt x="59780" y="93171"/>
                    </a:lnTo>
                    <a:lnTo>
                      <a:pt x="56444" y="93171"/>
                    </a:lnTo>
                    <a:lnTo>
                      <a:pt x="53107" y="93171"/>
                    </a:lnTo>
                    <a:lnTo>
                      <a:pt x="51247" y="92948"/>
                    </a:lnTo>
                    <a:lnTo>
                      <a:pt x="49386" y="92725"/>
                    </a:lnTo>
                    <a:lnTo>
                      <a:pt x="47461" y="92342"/>
                    </a:lnTo>
                    <a:lnTo>
                      <a:pt x="45536" y="91960"/>
                    </a:lnTo>
                    <a:lnTo>
                      <a:pt x="44574" y="91700"/>
                    </a:lnTo>
                    <a:lnTo>
                      <a:pt x="43611" y="91441"/>
                    </a:lnTo>
                    <a:lnTo>
                      <a:pt x="42200" y="90984"/>
                    </a:lnTo>
                    <a:lnTo>
                      <a:pt x="40789" y="90528"/>
                    </a:lnTo>
                    <a:lnTo>
                      <a:pt x="39637" y="90078"/>
                    </a:lnTo>
                    <a:lnTo>
                      <a:pt x="38486" y="89629"/>
                    </a:lnTo>
                    <a:lnTo>
                      <a:pt x="36685" y="89770"/>
                    </a:lnTo>
                    <a:lnTo>
                      <a:pt x="34885" y="89912"/>
                    </a:lnTo>
                    <a:lnTo>
                      <a:pt x="33793" y="90104"/>
                    </a:lnTo>
                    <a:lnTo>
                      <a:pt x="32700" y="90297"/>
                    </a:lnTo>
                    <a:lnTo>
                      <a:pt x="31547" y="90629"/>
                    </a:lnTo>
                    <a:lnTo>
                      <a:pt x="30394" y="90961"/>
                    </a:lnTo>
                    <a:lnTo>
                      <a:pt x="29194" y="91527"/>
                    </a:lnTo>
                    <a:lnTo>
                      <a:pt x="27994" y="92093"/>
                    </a:lnTo>
                    <a:lnTo>
                      <a:pt x="27205" y="92654"/>
                    </a:lnTo>
                    <a:lnTo>
                      <a:pt x="26416" y="93216"/>
                    </a:lnTo>
                    <a:lnTo>
                      <a:pt x="25812" y="93859"/>
                    </a:lnTo>
                    <a:lnTo>
                      <a:pt x="25209" y="94502"/>
                    </a:lnTo>
                    <a:lnTo>
                      <a:pt x="24771" y="95186"/>
                    </a:lnTo>
                    <a:lnTo>
                      <a:pt x="24333" y="95870"/>
                    </a:lnTo>
                    <a:lnTo>
                      <a:pt x="23969" y="96829"/>
                    </a:lnTo>
                    <a:lnTo>
                      <a:pt x="23604" y="97789"/>
                    </a:lnTo>
                    <a:lnTo>
                      <a:pt x="23599" y="99515"/>
                    </a:lnTo>
                    <a:lnTo>
                      <a:pt x="23594" y="101242"/>
                    </a:lnTo>
                    <a:lnTo>
                      <a:pt x="23817" y="102048"/>
                    </a:lnTo>
                    <a:lnTo>
                      <a:pt x="24041" y="102854"/>
                    </a:lnTo>
                    <a:lnTo>
                      <a:pt x="24437" y="103803"/>
                    </a:lnTo>
                    <a:lnTo>
                      <a:pt x="24833" y="104751"/>
                    </a:lnTo>
                    <a:lnTo>
                      <a:pt x="25718" y="106086"/>
                    </a:lnTo>
                    <a:lnTo>
                      <a:pt x="26603" y="107422"/>
                    </a:lnTo>
                    <a:lnTo>
                      <a:pt x="27650" y="108524"/>
                    </a:lnTo>
                    <a:lnTo>
                      <a:pt x="28696" y="109626"/>
                    </a:lnTo>
                    <a:lnTo>
                      <a:pt x="29697" y="110459"/>
                    </a:lnTo>
                    <a:lnTo>
                      <a:pt x="30699" y="111291"/>
                    </a:lnTo>
                    <a:lnTo>
                      <a:pt x="32143" y="112253"/>
                    </a:lnTo>
                    <a:lnTo>
                      <a:pt x="33588" y="113215"/>
                    </a:lnTo>
                    <a:lnTo>
                      <a:pt x="35392" y="114091"/>
                    </a:lnTo>
                    <a:lnTo>
                      <a:pt x="37196" y="114968"/>
                    </a:lnTo>
                    <a:lnTo>
                      <a:pt x="38608" y="115491"/>
                    </a:lnTo>
                    <a:lnTo>
                      <a:pt x="40020" y="116015"/>
                    </a:lnTo>
                    <a:lnTo>
                      <a:pt x="41544" y="116462"/>
                    </a:lnTo>
                    <a:lnTo>
                      <a:pt x="43068" y="116908"/>
                    </a:lnTo>
                    <a:lnTo>
                      <a:pt x="44559" y="117222"/>
                    </a:lnTo>
                    <a:lnTo>
                      <a:pt x="46050" y="117536"/>
                    </a:lnTo>
                    <a:lnTo>
                      <a:pt x="47848" y="117794"/>
                    </a:lnTo>
                    <a:lnTo>
                      <a:pt x="49644" y="118052"/>
                    </a:lnTo>
                    <a:lnTo>
                      <a:pt x="51564" y="118202"/>
                    </a:lnTo>
                    <a:lnTo>
                      <a:pt x="53485" y="118353"/>
                    </a:lnTo>
                    <a:lnTo>
                      <a:pt x="56826" y="118280"/>
                    </a:lnTo>
                    <a:lnTo>
                      <a:pt x="60166" y="118208"/>
                    </a:lnTo>
                    <a:lnTo>
                      <a:pt x="62028" y="118004"/>
                    </a:lnTo>
                    <a:lnTo>
                      <a:pt x="63888" y="117798"/>
                    </a:lnTo>
                    <a:lnTo>
                      <a:pt x="65594" y="117541"/>
                    </a:lnTo>
                    <a:lnTo>
                      <a:pt x="67299" y="117283"/>
                    </a:lnTo>
                    <a:lnTo>
                      <a:pt x="69315" y="118071"/>
                    </a:lnTo>
                    <a:lnTo>
                      <a:pt x="71331" y="118860"/>
                    </a:lnTo>
                    <a:lnTo>
                      <a:pt x="73769" y="119682"/>
                    </a:lnTo>
                    <a:lnTo>
                      <a:pt x="76208" y="120503"/>
                    </a:lnTo>
                    <a:lnTo>
                      <a:pt x="78645" y="121199"/>
                    </a:lnTo>
                    <a:lnTo>
                      <a:pt x="81083" y="121894"/>
                    </a:lnTo>
                    <a:lnTo>
                      <a:pt x="83201" y="122400"/>
                    </a:lnTo>
                    <a:lnTo>
                      <a:pt x="85318" y="122906"/>
                    </a:lnTo>
                    <a:lnTo>
                      <a:pt x="87949" y="123419"/>
                    </a:lnTo>
                    <a:lnTo>
                      <a:pt x="90580" y="123931"/>
                    </a:lnTo>
                    <a:lnTo>
                      <a:pt x="92697" y="124253"/>
                    </a:lnTo>
                    <a:lnTo>
                      <a:pt x="94815" y="124575"/>
                    </a:lnTo>
                    <a:lnTo>
                      <a:pt x="97060" y="124830"/>
                    </a:lnTo>
                    <a:lnTo>
                      <a:pt x="99306" y="125085"/>
                    </a:lnTo>
                    <a:lnTo>
                      <a:pt x="101038" y="125231"/>
                    </a:lnTo>
                    <a:lnTo>
                      <a:pt x="102771" y="125376"/>
                    </a:lnTo>
                    <a:lnTo>
                      <a:pt x="104632" y="125484"/>
                    </a:lnTo>
                    <a:lnTo>
                      <a:pt x="106492" y="125592"/>
                    </a:lnTo>
                    <a:lnTo>
                      <a:pt x="111561" y="125546"/>
                    </a:lnTo>
                    <a:lnTo>
                      <a:pt x="116630" y="125501"/>
                    </a:lnTo>
                    <a:lnTo>
                      <a:pt x="119004" y="125300"/>
                    </a:lnTo>
                    <a:close/>
                    <a:moveTo>
                      <a:pt x="64620" y="67493"/>
                    </a:moveTo>
                    <a:lnTo>
                      <a:pt x="63812" y="67371"/>
                    </a:lnTo>
                    <a:lnTo>
                      <a:pt x="62970" y="67055"/>
                    </a:lnTo>
                    <a:lnTo>
                      <a:pt x="62127" y="66739"/>
                    </a:lnTo>
                    <a:lnTo>
                      <a:pt x="61273" y="66173"/>
                    </a:lnTo>
                    <a:lnTo>
                      <a:pt x="60419" y="65607"/>
                    </a:lnTo>
                    <a:lnTo>
                      <a:pt x="59643" y="64798"/>
                    </a:lnTo>
                    <a:lnTo>
                      <a:pt x="58866" y="63988"/>
                    </a:lnTo>
                    <a:lnTo>
                      <a:pt x="58314" y="63173"/>
                    </a:lnTo>
                    <a:lnTo>
                      <a:pt x="57762" y="62359"/>
                    </a:lnTo>
                    <a:lnTo>
                      <a:pt x="57143" y="61063"/>
                    </a:lnTo>
                    <a:lnTo>
                      <a:pt x="56525" y="59767"/>
                    </a:lnTo>
                    <a:lnTo>
                      <a:pt x="56080" y="58296"/>
                    </a:lnTo>
                    <a:lnTo>
                      <a:pt x="55636" y="56825"/>
                    </a:lnTo>
                    <a:lnTo>
                      <a:pt x="55366" y="55240"/>
                    </a:lnTo>
                    <a:lnTo>
                      <a:pt x="55097" y="53655"/>
                    </a:lnTo>
                    <a:lnTo>
                      <a:pt x="54957" y="51502"/>
                    </a:lnTo>
                    <a:lnTo>
                      <a:pt x="54817" y="49348"/>
                    </a:lnTo>
                    <a:lnTo>
                      <a:pt x="54959" y="46905"/>
                    </a:lnTo>
                    <a:lnTo>
                      <a:pt x="55102" y="44461"/>
                    </a:lnTo>
                    <a:lnTo>
                      <a:pt x="55296" y="42968"/>
                    </a:lnTo>
                    <a:lnTo>
                      <a:pt x="55492" y="41475"/>
                    </a:lnTo>
                    <a:lnTo>
                      <a:pt x="55813" y="39888"/>
                    </a:lnTo>
                    <a:lnTo>
                      <a:pt x="56133" y="38301"/>
                    </a:lnTo>
                    <a:lnTo>
                      <a:pt x="56653" y="36711"/>
                    </a:lnTo>
                    <a:lnTo>
                      <a:pt x="57171" y="35121"/>
                    </a:lnTo>
                    <a:lnTo>
                      <a:pt x="57924" y="33630"/>
                    </a:lnTo>
                    <a:lnTo>
                      <a:pt x="58676" y="32138"/>
                    </a:lnTo>
                    <a:lnTo>
                      <a:pt x="59392" y="31242"/>
                    </a:lnTo>
                    <a:lnTo>
                      <a:pt x="60108" y="30347"/>
                    </a:lnTo>
                    <a:lnTo>
                      <a:pt x="60843" y="29732"/>
                    </a:lnTo>
                    <a:lnTo>
                      <a:pt x="61577" y="29118"/>
                    </a:lnTo>
                    <a:lnTo>
                      <a:pt x="62476" y="28691"/>
                    </a:lnTo>
                    <a:lnTo>
                      <a:pt x="63375" y="28264"/>
                    </a:lnTo>
                    <a:lnTo>
                      <a:pt x="64080" y="28094"/>
                    </a:lnTo>
                    <a:lnTo>
                      <a:pt x="64786" y="27924"/>
                    </a:lnTo>
                    <a:lnTo>
                      <a:pt x="66133" y="27924"/>
                    </a:lnTo>
                    <a:lnTo>
                      <a:pt x="67481" y="27924"/>
                    </a:lnTo>
                    <a:lnTo>
                      <a:pt x="68507" y="28150"/>
                    </a:lnTo>
                    <a:lnTo>
                      <a:pt x="69534" y="28376"/>
                    </a:lnTo>
                    <a:lnTo>
                      <a:pt x="70560" y="28870"/>
                    </a:lnTo>
                    <a:lnTo>
                      <a:pt x="71587" y="29363"/>
                    </a:lnTo>
                    <a:lnTo>
                      <a:pt x="72374" y="30004"/>
                    </a:lnTo>
                    <a:lnTo>
                      <a:pt x="73161" y="30645"/>
                    </a:lnTo>
                    <a:lnTo>
                      <a:pt x="73818" y="31514"/>
                    </a:lnTo>
                    <a:lnTo>
                      <a:pt x="74474" y="32384"/>
                    </a:lnTo>
                    <a:lnTo>
                      <a:pt x="74976" y="33343"/>
                    </a:lnTo>
                    <a:lnTo>
                      <a:pt x="75478" y="34303"/>
                    </a:lnTo>
                    <a:lnTo>
                      <a:pt x="75930" y="35601"/>
                    </a:lnTo>
                    <a:lnTo>
                      <a:pt x="76382" y="36900"/>
                    </a:lnTo>
                    <a:lnTo>
                      <a:pt x="76707" y="38479"/>
                    </a:lnTo>
                    <a:lnTo>
                      <a:pt x="77033" y="40058"/>
                    </a:lnTo>
                    <a:lnTo>
                      <a:pt x="77252" y="42041"/>
                    </a:lnTo>
                    <a:lnTo>
                      <a:pt x="77472" y="44024"/>
                    </a:lnTo>
                    <a:lnTo>
                      <a:pt x="77475" y="48117"/>
                    </a:lnTo>
                    <a:lnTo>
                      <a:pt x="77479" y="52211"/>
                    </a:lnTo>
                    <a:lnTo>
                      <a:pt x="77255" y="53809"/>
                    </a:lnTo>
                    <a:lnTo>
                      <a:pt x="77031" y="55408"/>
                    </a:lnTo>
                    <a:lnTo>
                      <a:pt x="76703" y="56869"/>
                    </a:lnTo>
                    <a:lnTo>
                      <a:pt x="76375" y="58330"/>
                    </a:lnTo>
                    <a:lnTo>
                      <a:pt x="75989" y="59427"/>
                    </a:lnTo>
                    <a:lnTo>
                      <a:pt x="75603" y="60525"/>
                    </a:lnTo>
                    <a:lnTo>
                      <a:pt x="74975" y="61740"/>
                    </a:lnTo>
                    <a:lnTo>
                      <a:pt x="74348" y="62955"/>
                    </a:lnTo>
                    <a:lnTo>
                      <a:pt x="73683" y="63833"/>
                    </a:lnTo>
                    <a:lnTo>
                      <a:pt x="73020" y="64711"/>
                    </a:lnTo>
                    <a:lnTo>
                      <a:pt x="72174" y="65410"/>
                    </a:lnTo>
                    <a:lnTo>
                      <a:pt x="71330" y="66108"/>
                    </a:lnTo>
                    <a:lnTo>
                      <a:pt x="70303" y="66605"/>
                    </a:lnTo>
                    <a:lnTo>
                      <a:pt x="69277" y="67103"/>
                    </a:lnTo>
                    <a:lnTo>
                      <a:pt x="68442" y="67290"/>
                    </a:lnTo>
                    <a:lnTo>
                      <a:pt x="67608" y="67478"/>
                    </a:lnTo>
                    <a:lnTo>
                      <a:pt x="66517" y="67543"/>
                    </a:lnTo>
                    <a:lnTo>
                      <a:pt x="65426" y="67608"/>
                    </a:lnTo>
                    <a:lnTo>
                      <a:pt x="64619" y="67486"/>
                    </a:lnTo>
                    <a:close/>
                  </a:path>
                </a:pathLst>
              </a:custGeom>
              <a:solidFill>
                <a:srgbClr val="31609A"/>
              </a:solidFill>
              <a:ln w="39" cap="flat">
                <a:noFill/>
                <a:prstDash val="solid"/>
                <a:miter/>
              </a:ln>
            </p:spPr>
            <p:txBody>
              <a:bodyPr rtlCol="0" anchor="ctr"/>
              <a:lstStyle/>
              <a:p>
                <a:endParaRPr lang="en-BE"/>
              </a:p>
            </p:txBody>
          </p:sp>
        </p:grpSp>
        <p:pic>
          <p:nvPicPr>
            <p:cNvPr id="197" name="Content Placeholder 5">
              <a:extLst>
                <a:ext uri="{FF2B5EF4-FFF2-40B4-BE49-F238E27FC236}">
                  <a16:creationId xmlns:a16="http://schemas.microsoft.com/office/drawing/2014/main" id="{4C6D2410-34FA-071F-D904-591572961D19}"/>
                </a:ext>
              </a:extLst>
            </p:cNvPr>
            <p:cNvPicPr>
              <a:picLocks noChangeAspect="1"/>
            </p:cNvPicPr>
            <p:nvPr/>
          </p:nvPicPr>
          <p:blipFill rotWithShape="1">
            <a:blip r:embed="rId4">
              <a:clrChange>
                <a:clrFrom>
                  <a:srgbClr val="F8F9FA"/>
                </a:clrFrom>
                <a:clrTo>
                  <a:srgbClr val="F8F9FA">
                    <a:alpha val="0"/>
                  </a:srgbClr>
                </a:clrTo>
              </a:clrChange>
            </a:blip>
            <a:srcRect l="4521" t="15456" b="-1"/>
            <a:stretch/>
          </p:blipFill>
          <p:spPr>
            <a:xfrm>
              <a:off x="469966" y="6329879"/>
              <a:ext cx="783309" cy="325991"/>
            </a:xfrm>
            <a:prstGeom prst="rect">
              <a:avLst/>
            </a:prstGeom>
            <a:noFill/>
          </p:spPr>
        </p:pic>
        <p:pic>
          <p:nvPicPr>
            <p:cNvPr id="198" name="Picture 197">
              <a:extLst>
                <a:ext uri="{FF2B5EF4-FFF2-40B4-BE49-F238E27FC236}">
                  <a16:creationId xmlns:a16="http://schemas.microsoft.com/office/drawing/2014/main" id="{109E8399-28FE-23DB-3885-2019F5FB904B}"/>
                </a:ext>
              </a:extLst>
            </p:cNvPr>
            <p:cNvPicPr>
              <a:picLocks noChangeAspect="1"/>
            </p:cNvPicPr>
            <p:nvPr/>
          </p:nvPicPr>
          <p:blipFill>
            <a:blip r:embed="rId16"/>
            <a:stretch>
              <a:fillRect/>
            </a:stretch>
          </p:blipFill>
          <p:spPr>
            <a:xfrm>
              <a:off x="479789" y="6042716"/>
              <a:ext cx="795132" cy="180971"/>
            </a:xfrm>
            <a:custGeom>
              <a:avLst/>
              <a:gdLst>
                <a:gd name="connsiteX0" fmla="*/ 87 w 795132"/>
                <a:gd name="connsiteY0" fmla="*/ -35 h 180971"/>
                <a:gd name="connsiteX1" fmla="*/ 795220 w 795132"/>
                <a:gd name="connsiteY1" fmla="*/ -35 h 180971"/>
                <a:gd name="connsiteX2" fmla="*/ 795220 w 795132"/>
                <a:gd name="connsiteY2" fmla="*/ 180936 h 180971"/>
                <a:gd name="connsiteX3" fmla="*/ 87 w 795132"/>
                <a:gd name="connsiteY3" fmla="*/ 180936 h 180971"/>
              </a:gdLst>
              <a:ahLst/>
              <a:cxnLst>
                <a:cxn ang="0">
                  <a:pos x="connsiteX0" y="connsiteY0"/>
                </a:cxn>
                <a:cxn ang="0">
                  <a:pos x="connsiteX1" y="connsiteY1"/>
                </a:cxn>
                <a:cxn ang="0">
                  <a:pos x="connsiteX2" y="connsiteY2"/>
                </a:cxn>
                <a:cxn ang="0">
                  <a:pos x="connsiteX3" y="connsiteY3"/>
                </a:cxn>
              </a:cxnLst>
              <a:rect l="l" t="t" r="r" b="b"/>
              <a:pathLst>
                <a:path w="795132" h="180971">
                  <a:moveTo>
                    <a:pt x="87" y="-35"/>
                  </a:moveTo>
                  <a:lnTo>
                    <a:pt x="795220" y="-35"/>
                  </a:lnTo>
                  <a:lnTo>
                    <a:pt x="795220" y="180936"/>
                  </a:lnTo>
                  <a:lnTo>
                    <a:pt x="87" y="180936"/>
                  </a:lnTo>
                  <a:close/>
                </a:path>
              </a:pathLst>
            </a:custGeom>
          </p:spPr>
        </p:pic>
        <p:sp>
          <p:nvSpPr>
            <p:cNvPr id="200" name="TextBox 199">
              <a:extLst>
                <a:ext uri="{FF2B5EF4-FFF2-40B4-BE49-F238E27FC236}">
                  <a16:creationId xmlns:a16="http://schemas.microsoft.com/office/drawing/2014/main" id="{AA60A4D8-9124-9817-1C9B-B980F99DF3A1}"/>
                </a:ext>
              </a:extLst>
            </p:cNvPr>
            <p:cNvSpPr txBox="1"/>
            <p:nvPr/>
          </p:nvSpPr>
          <p:spPr>
            <a:xfrm>
              <a:off x="1400664" y="6428622"/>
              <a:ext cx="1304435" cy="276999"/>
            </a:xfrm>
            <a:prstGeom prst="rect">
              <a:avLst/>
            </a:prstGeom>
            <a:noFill/>
          </p:spPr>
          <p:txBody>
            <a:bodyPr wrap="square" rtlCol="0">
              <a:spAutoFit/>
            </a:bodyPr>
            <a:lstStyle/>
            <a:p>
              <a:r>
                <a:rPr lang="en-US" sz="1200" spc="0" baseline="0">
                  <a:ln/>
                  <a:solidFill>
                    <a:srgbClr val="000000"/>
                  </a:solidFill>
                  <a:latin typeface="Agency FB" panose="020B0503020202020204" pitchFamily="34" charset="0"/>
                  <a:cs typeface="Arial"/>
                  <a:sym typeface="Arial"/>
                  <a:rtl val="0"/>
                </a:rPr>
                <a:t>Metadata collection</a:t>
              </a:r>
              <a:endParaRPr lang="en-BE" sz="1200" spc="0" baseline="0">
                <a:ln/>
                <a:solidFill>
                  <a:srgbClr val="000000"/>
                </a:solidFill>
                <a:latin typeface="Agency FB" panose="020B0503020202020204" pitchFamily="34" charset="0"/>
                <a:cs typeface="Arial"/>
                <a:sym typeface="Arial"/>
                <a:rtl val="0"/>
              </a:endParaRPr>
            </a:p>
          </p:txBody>
        </p:sp>
        <p:sp>
          <p:nvSpPr>
            <p:cNvPr id="201" name="TextBox 200">
              <a:extLst>
                <a:ext uri="{FF2B5EF4-FFF2-40B4-BE49-F238E27FC236}">
                  <a16:creationId xmlns:a16="http://schemas.microsoft.com/office/drawing/2014/main" id="{679AF7C0-3175-0C69-96D9-0E2C5919769D}"/>
                </a:ext>
              </a:extLst>
            </p:cNvPr>
            <p:cNvSpPr txBox="1"/>
            <p:nvPr/>
          </p:nvSpPr>
          <p:spPr>
            <a:xfrm>
              <a:off x="1400664" y="6042716"/>
              <a:ext cx="1304435" cy="276999"/>
            </a:xfrm>
            <a:prstGeom prst="rect">
              <a:avLst/>
            </a:prstGeom>
            <a:noFill/>
          </p:spPr>
          <p:txBody>
            <a:bodyPr wrap="square" rtlCol="0">
              <a:spAutoFit/>
            </a:bodyPr>
            <a:lstStyle/>
            <a:p>
              <a:r>
                <a:rPr lang="en-US" sz="1200" spc="0" baseline="0">
                  <a:ln/>
                  <a:solidFill>
                    <a:srgbClr val="000000"/>
                  </a:solidFill>
                  <a:latin typeface="Agency FB" panose="020B0503020202020204" pitchFamily="34" charset="0"/>
                  <a:cs typeface="Arial"/>
                  <a:sym typeface="Arial"/>
                  <a:rtl val="0"/>
                </a:rPr>
                <a:t>Data policy</a:t>
              </a:r>
              <a:endParaRPr lang="en-BE" sz="1200" spc="0" baseline="0">
                <a:ln/>
                <a:solidFill>
                  <a:srgbClr val="000000"/>
                </a:solidFill>
                <a:latin typeface="Agency FB" panose="020B0503020202020204" pitchFamily="34" charset="0"/>
                <a:cs typeface="Arial"/>
                <a:sym typeface="Arial"/>
                <a:rtl val="0"/>
              </a:endParaRPr>
            </a:p>
          </p:txBody>
        </p:sp>
      </p:grpSp>
      <p:pic>
        <p:nvPicPr>
          <p:cNvPr id="204" name="Graphic 203" descr="Box with solid fill">
            <a:extLst>
              <a:ext uri="{FF2B5EF4-FFF2-40B4-BE49-F238E27FC236}">
                <a16:creationId xmlns:a16="http://schemas.microsoft.com/office/drawing/2014/main" id="{A07F4588-A0B1-C529-F127-10062AF03ED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61684" y="4745740"/>
            <a:ext cx="914400" cy="914400"/>
          </a:xfrm>
          <a:prstGeom prst="rect">
            <a:avLst/>
          </a:prstGeom>
        </p:spPr>
      </p:pic>
    </p:spTree>
    <p:extLst>
      <p:ext uri="{BB962C8B-B14F-4D97-AF65-F5344CB8AC3E}">
        <p14:creationId xmlns:p14="http://schemas.microsoft.com/office/powerpoint/2010/main" val="6878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ECC41-9314-CED2-84DD-6AC0B58D6244}"/>
              </a:ext>
            </a:extLst>
          </p:cNvPr>
          <p:cNvSpPr>
            <a:spLocks noGrp="1"/>
          </p:cNvSpPr>
          <p:nvPr>
            <p:ph type="title"/>
          </p:nvPr>
        </p:nvSpPr>
        <p:spPr>
          <a:xfrm>
            <a:off x="0" y="2231091"/>
            <a:ext cx="12192000" cy="1878947"/>
          </a:xfrm>
        </p:spPr>
        <p:txBody>
          <a:bodyPr>
            <a:normAutofit/>
          </a:bodyPr>
          <a:lstStyle/>
          <a:p>
            <a:pPr algn="ctr"/>
            <a:r>
              <a:rPr lang="nl-BE" sz="6000" b="1"/>
              <a:t>What do you know</a:t>
            </a:r>
            <a:br>
              <a:rPr lang="nl-BE" sz="6000" b="1"/>
            </a:br>
            <a:r>
              <a:rPr lang="nl-BE" sz="6000" b="1"/>
              <a:t>about HPC ?</a:t>
            </a:r>
            <a:endParaRPr lang="en-GB" sz="6000" b="1"/>
          </a:p>
        </p:txBody>
      </p:sp>
      <p:sp>
        <p:nvSpPr>
          <p:cNvPr id="3" name="Title 1">
            <a:extLst>
              <a:ext uri="{FF2B5EF4-FFF2-40B4-BE49-F238E27FC236}">
                <a16:creationId xmlns:a16="http://schemas.microsoft.com/office/drawing/2014/main" id="{0C0CF1B5-1AFD-5462-F003-A852F079EE5B}"/>
              </a:ext>
            </a:extLst>
          </p:cNvPr>
          <p:cNvSpPr txBox="1">
            <a:spLocks/>
          </p:cNvSpPr>
          <p:nvPr/>
        </p:nvSpPr>
        <p:spPr>
          <a:xfrm>
            <a:off x="28575" y="2192990"/>
            <a:ext cx="12192000" cy="1878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3600" kern="1200" dirty="0">
                <a:solidFill>
                  <a:srgbClr val="41B7B9"/>
                </a:solidFill>
                <a:latin typeface="Corbel" panose="020B0503020204020204" pitchFamily="34" charset="0"/>
                <a:ea typeface="+mj-ea"/>
                <a:cs typeface="+mj-cs"/>
              </a:defRPr>
            </a:lvl1pPr>
          </a:lstStyle>
          <a:p>
            <a:pPr algn="ctr"/>
            <a:r>
              <a:rPr lang="en-US" sz="6000" b="1">
                <a:solidFill>
                  <a:srgbClr val="1B2946"/>
                </a:solidFill>
              </a:rPr>
              <a:t>What do you know</a:t>
            </a:r>
            <a:br>
              <a:rPr lang="en-US" sz="6000" b="1">
                <a:solidFill>
                  <a:srgbClr val="1B2946"/>
                </a:solidFill>
              </a:rPr>
            </a:br>
            <a:r>
              <a:rPr lang="en-US" sz="6000" b="1">
                <a:solidFill>
                  <a:srgbClr val="1B2946"/>
                </a:solidFill>
              </a:rPr>
              <a:t>about HPC ?</a:t>
            </a:r>
          </a:p>
        </p:txBody>
      </p:sp>
    </p:spTree>
    <p:extLst>
      <p:ext uri="{BB962C8B-B14F-4D97-AF65-F5344CB8AC3E}">
        <p14:creationId xmlns:p14="http://schemas.microsoft.com/office/powerpoint/2010/main" val="338448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CF4B-CA36-8368-956D-B660265CA92C}"/>
              </a:ext>
            </a:extLst>
          </p:cNvPr>
          <p:cNvSpPr>
            <a:spLocks noGrp="1"/>
          </p:cNvSpPr>
          <p:nvPr>
            <p:ph type="title"/>
          </p:nvPr>
        </p:nvSpPr>
        <p:spPr>
          <a:xfrm>
            <a:off x="0" y="365125"/>
            <a:ext cx="12192000" cy="1325563"/>
          </a:xfrm>
        </p:spPr>
        <p:txBody>
          <a:bodyPr>
            <a:normAutofit/>
          </a:bodyPr>
          <a:lstStyle/>
          <a:p>
            <a:pPr algn="ctr"/>
            <a:r>
              <a:rPr lang="nl-BE" sz="4400" b="1">
                <a:solidFill>
                  <a:srgbClr val="41B7B9"/>
                </a:solidFill>
              </a:rPr>
              <a:t>Now          vs         future</a:t>
            </a:r>
            <a:endParaRPr lang="en-GB" sz="4400" b="1">
              <a:solidFill>
                <a:srgbClr val="41B7B9"/>
              </a:solidFill>
            </a:endParaRPr>
          </a:p>
        </p:txBody>
      </p:sp>
      <p:sp>
        <p:nvSpPr>
          <p:cNvPr id="3" name="Text Placeholder 2">
            <a:extLst>
              <a:ext uri="{FF2B5EF4-FFF2-40B4-BE49-F238E27FC236}">
                <a16:creationId xmlns:a16="http://schemas.microsoft.com/office/drawing/2014/main" id="{12125376-8DCB-5155-54EF-90D69C26A954}"/>
              </a:ext>
            </a:extLst>
          </p:cNvPr>
          <p:cNvSpPr>
            <a:spLocks noGrp="1"/>
          </p:cNvSpPr>
          <p:nvPr>
            <p:ph type="body" idx="1"/>
          </p:nvPr>
        </p:nvSpPr>
        <p:spPr>
          <a:xfrm>
            <a:off x="334354" y="1708283"/>
            <a:ext cx="5663222" cy="823912"/>
          </a:xfrm>
        </p:spPr>
        <p:txBody>
          <a:bodyPr>
            <a:normAutofit/>
          </a:bodyPr>
          <a:lstStyle/>
          <a:p>
            <a:pPr algn="ctr"/>
            <a:r>
              <a:rPr lang="nl-BE" sz="2000">
                <a:solidFill>
                  <a:srgbClr val="1B2946"/>
                </a:solidFill>
              </a:rPr>
              <a:t>Powerful desktop</a:t>
            </a:r>
            <a:endParaRPr lang="en-GB" sz="2000">
              <a:solidFill>
                <a:srgbClr val="1B2946"/>
              </a:solidFill>
            </a:endParaRPr>
          </a:p>
        </p:txBody>
      </p:sp>
      <p:pic>
        <p:nvPicPr>
          <p:cNvPr id="8" name="Content Placeholder 7">
            <a:extLst>
              <a:ext uri="{FF2B5EF4-FFF2-40B4-BE49-F238E27FC236}">
                <a16:creationId xmlns:a16="http://schemas.microsoft.com/office/drawing/2014/main" id="{725F8381-A27D-6882-DFA7-6ABBA6789F89}"/>
              </a:ext>
            </a:extLst>
          </p:cNvPr>
          <p:cNvPicPr>
            <a:picLocks noGrp="1" noChangeAspect="1"/>
          </p:cNvPicPr>
          <p:nvPr>
            <p:ph sz="half" idx="2"/>
          </p:nvPr>
        </p:nvPicPr>
        <p:blipFill rotWithShape="1">
          <a:blip r:embed="rId3"/>
          <a:srcRect r="9568"/>
          <a:stretch/>
        </p:blipFill>
        <p:spPr>
          <a:xfrm>
            <a:off x="675346" y="3177203"/>
            <a:ext cx="5322229" cy="1975026"/>
          </a:xfrm>
        </p:spPr>
      </p:pic>
      <p:sp>
        <p:nvSpPr>
          <p:cNvPr id="5" name="Text Placeholder 4">
            <a:extLst>
              <a:ext uri="{FF2B5EF4-FFF2-40B4-BE49-F238E27FC236}">
                <a16:creationId xmlns:a16="http://schemas.microsoft.com/office/drawing/2014/main" id="{C6C34AFB-0636-23E0-7D83-34C6D0C0AEAC}"/>
              </a:ext>
            </a:extLst>
          </p:cNvPr>
          <p:cNvSpPr>
            <a:spLocks noGrp="1"/>
          </p:cNvSpPr>
          <p:nvPr>
            <p:ph type="body" sz="quarter" idx="3"/>
          </p:nvPr>
        </p:nvSpPr>
        <p:spPr>
          <a:xfrm>
            <a:off x="6929717" y="1708283"/>
            <a:ext cx="4276165" cy="823912"/>
          </a:xfrm>
        </p:spPr>
        <p:txBody>
          <a:bodyPr>
            <a:normAutofit/>
          </a:bodyPr>
          <a:lstStyle/>
          <a:p>
            <a:pPr algn="ctr"/>
            <a:r>
              <a:rPr lang="nl-BE" sz="2000">
                <a:solidFill>
                  <a:srgbClr val="1B2946"/>
                </a:solidFill>
              </a:rPr>
              <a:t>High Performance Computing (HPC)</a:t>
            </a:r>
            <a:endParaRPr lang="en-GB" sz="2000">
              <a:solidFill>
                <a:srgbClr val="1B2946"/>
              </a:solidFill>
            </a:endParaRPr>
          </a:p>
        </p:txBody>
      </p:sp>
      <p:pic>
        <p:nvPicPr>
          <p:cNvPr id="10" name="Picture 9">
            <a:extLst>
              <a:ext uri="{FF2B5EF4-FFF2-40B4-BE49-F238E27FC236}">
                <a16:creationId xmlns:a16="http://schemas.microsoft.com/office/drawing/2014/main" id="{F4189229-CF47-C2BA-1E76-FD3B4C97C76A}"/>
              </a:ext>
            </a:extLst>
          </p:cNvPr>
          <p:cNvPicPr>
            <a:picLocks noChangeAspect="1"/>
          </p:cNvPicPr>
          <p:nvPr/>
        </p:nvPicPr>
        <p:blipFill>
          <a:blip r:embed="rId4"/>
          <a:stretch>
            <a:fillRect/>
          </a:stretch>
        </p:blipFill>
        <p:spPr>
          <a:xfrm>
            <a:off x="334353" y="2663023"/>
            <a:ext cx="5750534" cy="3713529"/>
          </a:xfrm>
          <a:prstGeom prst="rect">
            <a:avLst/>
          </a:prstGeom>
        </p:spPr>
      </p:pic>
      <p:pic>
        <p:nvPicPr>
          <p:cNvPr id="1026" name="Picture 2">
            <a:extLst>
              <a:ext uri="{FF2B5EF4-FFF2-40B4-BE49-F238E27FC236}">
                <a16:creationId xmlns:a16="http://schemas.microsoft.com/office/drawing/2014/main" id="{01FED467-8328-3824-A94B-764962F045C1}"/>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7007526" y="2903473"/>
            <a:ext cx="4198356" cy="860408"/>
          </a:xfrm>
          <a:prstGeom prst="rect">
            <a:avLst/>
          </a:prstGeom>
          <a:noFill/>
          <a:ln w="38100">
            <a:solidFill>
              <a:srgbClr val="1B2946"/>
            </a:solidFill>
          </a:ln>
          <a:extLst>
            <a:ext uri="{909E8E84-426E-40DD-AFC4-6F175D3DCCD1}">
              <a14:hiddenFill xmlns:a14="http://schemas.microsoft.com/office/drawing/2010/main">
                <a:solidFill>
                  <a:srgbClr val="FFFFFF"/>
                </a:solidFill>
              </a14:hiddenFill>
            </a:ext>
          </a:extLst>
        </p:spPr>
      </p:pic>
      <p:pic>
        <p:nvPicPr>
          <p:cNvPr id="1028" name="Picture 4" descr="VSC data center">
            <a:extLst>
              <a:ext uri="{FF2B5EF4-FFF2-40B4-BE49-F238E27FC236}">
                <a16:creationId xmlns:a16="http://schemas.microsoft.com/office/drawing/2014/main" id="{6D55797C-D12A-3E24-3525-45050316D4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01" r="2807"/>
          <a:stretch/>
        </p:blipFill>
        <p:spPr bwMode="auto">
          <a:xfrm>
            <a:off x="7007526" y="4203136"/>
            <a:ext cx="4198356" cy="941488"/>
          </a:xfrm>
          <a:prstGeom prst="rect">
            <a:avLst/>
          </a:prstGeom>
          <a:noFill/>
          <a:ln w="38100">
            <a:solidFill>
              <a:srgbClr val="1B2946"/>
            </a:solidFill>
          </a:ln>
          <a:extLst>
            <a:ext uri="{909E8E84-426E-40DD-AFC4-6F175D3DCCD1}">
              <a14:hiddenFill xmlns:a14="http://schemas.microsoft.com/office/drawing/2010/main">
                <a:solidFill>
                  <a:srgbClr val="FFFFFF"/>
                </a:solidFill>
              </a14:hiddenFill>
            </a:ext>
          </a:extLst>
        </p:spPr>
      </p:pic>
      <p:pic>
        <p:nvPicPr>
          <p:cNvPr id="1030" name="Picture 6" descr="VSC Tier1 Compute status page">
            <a:extLst>
              <a:ext uri="{FF2B5EF4-FFF2-40B4-BE49-F238E27FC236}">
                <a16:creationId xmlns:a16="http://schemas.microsoft.com/office/drawing/2014/main" id="{F0D8F027-40EF-99A3-FB90-8DC6571CF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0239" y="5905566"/>
            <a:ext cx="2455862" cy="6876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B667DF-3B10-6E9B-3E3D-45421B199B92}"/>
              </a:ext>
            </a:extLst>
          </p:cNvPr>
          <p:cNvSpPr txBox="1"/>
          <p:nvPr/>
        </p:nvSpPr>
        <p:spPr>
          <a:xfrm>
            <a:off x="0" y="431441"/>
            <a:ext cx="12192000" cy="369332"/>
          </a:xfrm>
          <a:prstGeom prst="rect">
            <a:avLst/>
          </a:prstGeom>
          <a:noFill/>
        </p:spPr>
        <p:txBody>
          <a:bodyPr wrap="square">
            <a:spAutoFit/>
          </a:bodyPr>
          <a:lstStyle/>
          <a:p>
            <a:pPr algn="ctr"/>
            <a:r>
              <a:rPr lang="nl-BE" sz="1800">
                <a:solidFill>
                  <a:srgbClr val="1B2946"/>
                </a:solidFill>
              </a:rPr>
              <a:t>Remote access </a:t>
            </a:r>
            <a:endParaRPr lang="en-BE">
              <a:solidFill>
                <a:srgbClr val="1B2946"/>
              </a:solidFill>
            </a:endParaRPr>
          </a:p>
        </p:txBody>
      </p:sp>
    </p:spTree>
    <p:extLst>
      <p:ext uri="{BB962C8B-B14F-4D97-AF65-F5344CB8AC3E}">
        <p14:creationId xmlns:p14="http://schemas.microsoft.com/office/powerpoint/2010/main" val="12351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CCCA-8577-0B57-990A-8547AFB5CDBE}"/>
              </a:ext>
            </a:extLst>
          </p:cNvPr>
          <p:cNvSpPr>
            <a:spLocks noGrp="1"/>
          </p:cNvSpPr>
          <p:nvPr>
            <p:ph type="title"/>
          </p:nvPr>
        </p:nvSpPr>
        <p:spPr/>
        <p:txBody>
          <a:bodyPr/>
          <a:lstStyle/>
          <a:p>
            <a:r>
              <a:rPr lang="nl-BE">
                <a:latin typeface="Corbel" panose="020B0503020204020204" pitchFamily="34" charset="0"/>
              </a:rPr>
              <a:t>Use case for HPC</a:t>
            </a:r>
            <a:endParaRPr lang="en-GB">
              <a:latin typeface="Corbel" panose="020B0503020204020204" pitchFamily="34" charset="0"/>
            </a:endParaRPr>
          </a:p>
        </p:txBody>
      </p:sp>
      <p:sp>
        <p:nvSpPr>
          <p:cNvPr id="3" name="Content Placeholder 2">
            <a:extLst>
              <a:ext uri="{FF2B5EF4-FFF2-40B4-BE49-F238E27FC236}">
                <a16:creationId xmlns:a16="http://schemas.microsoft.com/office/drawing/2014/main" id="{5F91629F-D5B0-A3F3-609F-6264C74CFBD6}"/>
              </a:ext>
            </a:extLst>
          </p:cNvPr>
          <p:cNvSpPr>
            <a:spLocks noGrp="1"/>
          </p:cNvSpPr>
          <p:nvPr>
            <p:ph idx="1"/>
          </p:nvPr>
        </p:nvSpPr>
        <p:spPr/>
        <p:txBody>
          <a:bodyPr/>
          <a:lstStyle/>
          <a:p>
            <a:r>
              <a:rPr lang="nl-BE"/>
              <a:t>Visualization of large dataset</a:t>
            </a:r>
          </a:p>
          <a:p>
            <a:endParaRPr lang="nl-BE"/>
          </a:p>
          <a:p>
            <a:r>
              <a:rPr lang="nl-BE"/>
              <a:t>Analysis of a large dataset</a:t>
            </a:r>
          </a:p>
          <a:p>
            <a:endParaRPr lang="nl-BE"/>
          </a:p>
          <a:p>
            <a:r>
              <a:rPr lang="nl-BE"/>
              <a:t>File conversion</a:t>
            </a:r>
          </a:p>
          <a:p>
            <a:endParaRPr lang="nl-BE"/>
          </a:p>
          <a:p>
            <a:r>
              <a:rPr lang="nl-BE"/>
              <a:t>Reproducibility</a:t>
            </a:r>
          </a:p>
          <a:p>
            <a:pPr marL="0" indent="0">
              <a:buNone/>
            </a:pPr>
            <a:endParaRPr lang="nl-BE"/>
          </a:p>
          <a:p>
            <a:pPr marL="0" indent="0">
              <a:buNone/>
            </a:pPr>
            <a:endParaRPr lang="nl-BE"/>
          </a:p>
          <a:p>
            <a:pPr marL="0" indent="0">
              <a:buNone/>
            </a:pPr>
            <a:endParaRPr lang="en-GB"/>
          </a:p>
        </p:txBody>
      </p:sp>
      <p:grpSp>
        <p:nvGrpSpPr>
          <p:cNvPr id="4" name="Group 3">
            <a:extLst>
              <a:ext uri="{FF2B5EF4-FFF2-40B4-BE49-F238E27FC236}">
                <a16:creationId xmlns:a16="http://schemas.microsoft.com/office/drawing/2014/main" id="{E494B77A-EDF0-491D-A23C-BF41D98B4BE3}"/>
              </a:ext>
            </a:extLst>
          </p:cNvPr>
          <p:cNvGrpSpPr>
            <a:grpSpLocks noChangeAspect="1"/>
          </p:cNvGrpSpPr>
          <p:nvPr/>
        </p:nvGrpSpPr>
        <p:grpSpPr>
          <a:xfrm>
            <a:off x="7204982" y="1385365"/>
            <a:ext cx="4067943" cy="4087269"/>
            <a:chOff x="1493824" y="1815353"/>
            <a:chExt cx="4757828" cy="4780431"/>
          </a:xfrm>
        </p:grpSpPr>
        <p:pic>
          <p:nvPicPr>
            <p:cNvPr id="5" name="Picture 4">
              <a:extLst>
                <a:ext uri="{FF2B5EF4-FFF2-40B4-BE49-F238E27FC236}">
                  <a16:creationId xmlns:a16="http://schemas.microsoft.com/office/drawing/2014/main" id="{8F500D14-A28F-E493-4B4C-32037E161DCA}"/>
                </a:ext>
              </a:extLst>
            </p:cNvPr>
            <p:cNvPicPr>
              <a:picLocks noChangeAspect="1"/>
            </p:cNvPicPr>
            <p:nvPr/>
          </p:nvPicPr>
          <p:blipFill>
            <a:blip r:embed="rId2"/>
            <a:stretch>
              <a:fillRect/>
            </a:stretch>
          </p:blipFill>
          <p:spPr>
            <a:xfrm>
              <a:off x="1493824" y="1815353"/>
              <a:ext cx="4757828" cy="4780431"/>
            </a:xfrm>
            <a:prstGeom prst="rect">
              <a:avLst/>
            </a:prstGeom>
          </p:spPr>
        </p:pic>
        <p:grpSp>
          <p:nvGrpSpPr>
            <p:cNvPr id="6" name="Group 5">
              <a:extLst>
                <a:ext uri="{FF2B5EF4-FFF2-40B4-BE49-F238E27FC236}">
                  <a16:creationId xmlns:a16="http://schemas.microsoft.com/office/drawing/2014/main" id="{A5287A37-B9AA-E080-DF48-270FE79C6141}"/>
                </a:ext>
              </a:extLst>
            </p:cNvPr>
            <p:cNvGrpSpPr/>
            <p:nvPr/>
          </p:nvGrpSpPr>
          <p:grpSpPr>
            <a:xfrm>
              <a:off x="1591235" y="1815353"/>
              <a:ext cx="1614129" cy="431967"/>
              <a:chOff x="838200" y="1761564"/>
              <a:chExt cx="1614129" cy="431967"/>
            </a:xfrm>
          </p:grpSpPr>
          <p:sp>
            <p:nvSpPr>
              <p:cNvPr id="7" name="TextBox 6">
                <a:extLst>
                  <a:ext uri="{FF2B5EF4-FFF2-40B4-BE49-F238E27FC236}">
                    <a16:creationId xmlns:a16="http://schemas.microsoft.com/office/drawing/2014/main" id="{B1040BB2-41A8-6A81-98EA-C869903FA28C}"/>
                  </a:ext>
                </a:extLst>
              </p:cNvPr>
              <p:cNvSpPr txBox="1">
                <a:spLocks noChangeAspect="1"/>
              </p:cNvSpPr>
              <p:nvPr/>
            </p:nvSpPr>
            <p:spPr>
              <a:xfrm>
                <a:off x="838200" y="1761564"/>
                <a:ext cx="216060" cy="431962"/>
              </a:xfrm>
              <a:prstGeom prst="rect">
                <a:avLst/>
              </a:prstGeom>
              <a:solidFill>
                <a:srgbClr val="000000">
                  <a:alpha val="20000"/>
                </a:srgbClr>
              </a:solidFill>
            </p:spPr>
            <p:txBody>
              <a:bodyPr wrap="none" rtlCol="0">
                <a:spAutoFit/>
              </a:bodyPr>
              <a:lstStyle/>
              <a:p>
                <a:pPr algn="l" fontAlgn="b"/>
                <a:endParaRPr lang="en-US" sz="1800" b="0" i="0" u="none" strike="noStrike">
                  <a:solidFill>
                    <a:srgbClr val="00B050"/>
                  </a:solidFill>
                  <a:effectLst/>
                  <a:latin typeface="Calibri" panose="020F0502020204030204" pitchFamily="34" charset="0"/>
                </a:endParaRPr>
              </a:p>
            </p:txBody>
          </p:sp>
          <p:sp>
            <p:nvSpPr>
              <p:cNvPr id="8" name="TextBox 7">
                <a:extLst>
                  <a:ext uri="{FF2B5EF4-FFF2-40B4-BE49-F238E27FC236}">
                    <a16:creationId xmlns:a16="http://schemas.microsoft.com/office/drawing/2014/main" id="{E8A18967-4EF6-41D2-5E29-4C3210A0DF8D}"/>
                  </a:ext>
                </a:extLst>
              </p:cNvPr>
              <p:cNvSpPr txBox="1">
                <a:spLocks noChangeAspect="1"/>
              </p:cNvSpPr>
              <p:nvPr/>
            </p:nvSpPr>
            <p:spPr>
              <a:xfrm>
                <a:off x="2236269" y="1761564"/>
                <a:ext cx="216060" cy="431967"/>
              </a:xfrm>
              <a:prstGeom prst="rect">
                <a:avLst/>
              </a:prstGeom>
              <a:solidFill>
                <a:srgbClr val="000000">
                  <a:alpha val="20000"/>
                </a:srgbClr>
              </a:solidFill>
            </p:spPr>
            <p:txBody>
              <a:bodyPr wrap="none" rtlCol="0">
                <a:spAutoFit/>
              </a:bodyPr>
              <a:lstStyle/>
              <a:p>
                <a:pPr algn="l" fontAlgn="b"/>
                <a:endParaRPr lang="en-US" sz="1800" b="0" i="0" u="none" strike="noStrike">
                  <a:solidFill>
                    <a:srgbClr val="CC00CC"/>
                  </a:solidFill>
                  <a:effectLst/>
                  <a:latin typeface="Calibri" panose="020F0502020204030204" pitchFamily="34" charset="0"/>
                </a:endParaRPr>
              </a:p>
            </p:txBody>
          </p:sp>
        </p:grpSp>
      </p:grpSp>
      <p:sp>
        <p:nvSpPr>
          <p:cNvPr id="9" name="TextBox 8">
            <a:extLst>
              <a:ext uri="{FF2B5EF4-FFF2-40B4-BE49-F238E27FC236}">
                <a16:creationId xmlns:a16="http://schemas.microsoft.com/office/drawing/2014/main" id="{FBAB1735-DA9E-3E2A-125B-1A939813B867}"/>
              </a:ext>
            </a:extLst>
          </p:cNvPr>
          <p:cNvSpPr txBox="1"/>
          <p:nvPr/>
        </p:nvSpPr>
        <p:spPr>
          <a:xfrm>
            <a:off x="7204982" y="5516798"/>
            <a:ext cx="4067943" cy="307777"/>
          </a:xfrm>
          <a:prstGeom prst="rect">
            <a:avLst/>
          </a:prstGeom>
          <a:noFill/>
        </p:spPr>
        <p:txBody>
          <a:bodyPr wrap="square" rtlCol="0">
            <a:spAutoFit/>
          </a:bodyPr>
          <a:lstStyle/>
          <a:p>
            <a:pPr algn="ctr"/>
            <a:r>
              <a:rPr lang="nl-BE" sz="1400">
                <a:latin typeface="Agency FB" panose="020B0503020202020204" pitchFamily="34" charset="0"/>
              </a:rPr>
              <a:t>With the courtesy of Nicolas Peredo (VIB, BIC Leuven)</a:t>
            </a:r>
            <a:endParaRPr lang="en-GB" sz="1400">
              <a:latin typeface="Agency FB" panose="020B0503020202020204" pitchFamily="34" charset="0"/>
            </a:endParaRPr>
          </a:p>
        </p:txBody>
      </p:sp>
    </p:spTree>
    <p:extLst>
      <p:ext uri="{BB962C8B-B14F-4D97-AF65-F5344CB8AC3E}">
        <p14:creationId xmlns:p14="http://schemas.microsoft.com/office/powerpoint/2010/main" val="310460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36D5-7EEF-AA3B-15DA-75DC6A8E8CBC}"/>
              </a:ext>
            </a:extLst>
          </p:cNvPr>
          <p:cNvSpPr>
            <a:spLocks noGrp="1"/>
          </p:cNvSpPr>
          <p:nvPr>
            <p:ph type="title"/>
          </p:nvPr>
        </p:nvSpPr>
        <p:spPr/>
        <p:txBody>
          <a:bodyPr>
            <a:normAutofit/>
          </a:bodyPr>
          <a:lstStyle/>
          <a:p>
            <a:r>
              <a:rPr lang="nl-BE"/>
              <a:t>Flemish supercomputer centre (VSC)</a:t>
            </a:r>
            <a:endParaRPr lang="en-GB"/>
          </a:p>
        </p:txBody>
      </p:sp>
      <p:sp>
        <p:nvSpPr>
          <p:cNvPr id="3" name="Content Placeholder 2">
            <a:extLst>
              <a:ext uri="{FF2B5EF4-FFF2-40B4-BE49-F238E27FC236}">
                <a16:creationId xmlns:a16="http://schemas.microsoft.com/office/drawing/2014/main" id="{707540D5-8E5A-CCDF-4C62-FE23876B8ADD}"/>
              </a:ext>
            </a:extLst>
          </p:cNvPr>
          <p:cNvSpPr>
            <a:spLocks noGrp="1"/>
          </p:cNvSpPr>
          <p:nvPr>
            <p:ph sz="half" idx="1"/>
          </p:nvPr>
        </p:nvSpPr>
        <p:spPr>
          <a:xfrm>
            <a:off x="854253" y="1957673"/>
            <a:ext cx="5600700" cy="4397375"/>
          </a:xfrm>
        </p:spPr>
        <p:txBody>
          <a:bodyPr>
            <a:normAutofit/>
          </a:bodyPr>
          <a:lstStyle/>
          <a:p>
            <a:r>
              <a:rPr lang="en-GB" sz="2400">
                <a:solidFill>
                  <a:srgbClr val="1B2946"/>
                </a:solidFill>
              </a:rPr>
              <a:t> Partnership between 5 Flemish universities </a:t>
            </a:r>
            <a:r>
              <a:rPr lang="en-GB" sz="1800">
                <a:solidFill>
                  <a:srgbClr val="1B2946"/>
                </a:solidFill>
              </a:rPr>
              <a:t>(</a:t>
            </a:r>
            <a:r>
              <a:rPr lang="en-GB" sz="1800">
                <a:solidFill>
                  <a:srgbClr val="ED672A"/>
                </a:solidFill>
                <a:hlinkClick r:id="rId4">
                  <a:extLst>
                    <a:ext uri="{A12FA001-AC4F-418D-AE19-62706E023703}">
                      <ahyp:hlinkClr xmlns:ahyp="http://schemas.microsoft.com/office/drawing/2018/hyperlinkcolor" val="tx"/>
                    </a:ext>
                  </a:extLst>
                </a:hlinkClick>
              </a:rPr>
              <a:t>https://www.vscentrum.be/</a:t>
            </a:r>
            <a:r>
              <a:rPr lang="en-GB" sz="1800">
                <a:solidFill>
                  <a:srgbClr val="ED672A"/>
                </a:solidFill>
              </a:rPr>
              <a:t>) </a:t>
            </a:r>
            <a:endParaRPr lang="en-GB" sz="2400">
              <a:solidFill>
                <a:srgbClr val="ED672A"/>
              </a:solidFill>
            </a:endParaRPr>
          </a:p>
          <a:p>
            <a:endParaRPr lang="en-GB" sz="1050"/>
          </a:p>
          <a:p>
            <a:r>
              <a:rPr lang="en-GB" sz="2400"/>
              <a:t>Tier-2 </a:t>
            </a:r>
          </a:p>
          <a:p>
            <a:pPr lvl="1"/>
            <a:r>
              <a:rPr lang="en-GB" sz="2000"/>
              <a:t>accessible through university</a:t>
            </a:r>
          </a:p>
          <a:p>
            <a:pPr lvl="1"/>
            <a:endParaRPr lang="en-GB" sz="1050"/>
          </a:p>
          <a:p>
            <a:r>
              <a:rPr lang="en-GB" sz="2400"/>
              <a:t>Tier-1 </a:t>
            </a:r>
          </a:p>
          <a:p>
            <a:pPr lvl="1"/>
            <a:r>
              <a:rPr lang="en-GB" sz="2000"/>
              <a:t>Accessible through projects</a:t>
            </a:r>
          </a:p>
          <a:p>
            <a:pPr lvl="1"/>
            <a:endParaRPr lang="en-GB" sz="1050"/>
          </a:p>
          <a:p>
            <a:r>
              <a:rPr lang="en-GB" sz="2400"/>
              <a:t>Different services: </a:t>
            </a:r>
          </a:p>
          <a:p>
            <a:pPr lvl="2"/>
            <a:r>
              <a:rPr lang="en-GB" sz="1600"/>
              <a:t>Consultancy</a:t>
            </a:r>
          </a:p>
          <a:p>
            <a:pPr lvl="2"/>
            <a:r>
              <a:rPr lang="en-GB" sz="1600"/>
              <a:t>Research collaboration</a:t>
            </a:r>
          </a:p>
          <a:p>
            <a:pPr lvl="2"/>
            <a:r>
              <a:rPr lang="en-GB" sz="1600"/>
              <a:t>Trainings</a:t>
            </a:r>
          </a:p>
          <a:p>
            <a:pPr marL="0" indent="0">
              <a:buNone/>
            </a:pPr>
            <a:endParaRPr lang="en-GB" sz="2400"/>
          </a:p>
          <a:p>
            <a:endParaRPr lang="en-GB" sz="2400"/>
          </a:p>
          <a:p>
            <a:endParaRPr lang="en-GB" sz="2400"/>
          </a:p>
          <a:p>
            <a:pPr marL="0" indent="0">
              <a:buNone/>
            </a:pPr>
            <a:endParaRPr lang="nl-BE" sz="2400"/>
          </a:p>
        </p:txBody>
      </p:sp>
      <p:pic>
        <p:nvPicPr>
          <p:cNvPr id="4" name="Picture 2" descr="Vlaams Supercomputer Centrum (VSC), Flanders Region, Belgium">
            <a:extLst>
              <a:ext uri="{FF2B5EF4-FFF2-40B4-BE49-F238E27FC236}">
                <a16:creationId xmlns:a16="http://schemas.microsoft.com/office/drawing/2014/main" id="{822C36FF-3525-5457-8448-166250A76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789" y="1835525"/>
            <a:ext cx="3037365" cy="8242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0C54F9E-3126-0D45-018E-E1277B6DCA3C}"/>
              </a:ext>
            </a:extLst>
          </p:cNvPr>
          <p:cNvSpPr/>
          <p:nvPr/>
        </p:nvSpPr>
        <p:spPr>
          <a:xfrm>
            <a:off x="7719460" y="3771350"/>
            <a:ext cx="1155032" cy="3850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9" name="Straight Connector 8">
            <a:extLst>
              <a:ext uri="{FF2B5EF4-FFF2-40B4-BE49-F238E27FC236}">
                <a16:creationId xmlns:a16="http://schemas.microsoft.com/office/drawing/2014/main" id="{679614AD-05DE-77C7-8D69-3928A342A2F1}"/>
              </a:ext>
            </a:extLst>
          </p:cNvPr>
          <p:cNvCxnSpPr>
            <a:cxnSpLocks/>
          </p:cNvCxnSpPr>
          <p:nvPr/>
        </p:nvCxnSpPr>
        <p:spPr>
          <a:xfrm>
            <a:off x="9087472" y="2678812"/>
            <a:ext cx="8402" cy="607781"/>
          </a:xfrm>
          <a:prstGeom prst="line">
            <a:avLst/>
          </a:prstGeom>
          <a:ln w="28575">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631047-B268-5B5B-4FC2-2017EDDAF636}"/>
              </a:ext>
            </a:extLst>
          </p:cNvPr>
          <p:cNvCxnSpPr>
            <a:cxnSpLocks/>
          </p:cNvCxnSpPr>
          <p:nvPr/>
        </p:nvCxnSpPr>
        <p:spPr>
          <a:xfrm>
            <a:off x="9095874" y="3267516"/>
            <a:ext cx="318857" cy="322968"/>
          </a:xfrm>
          <a:prstGeom prst="line">
            <a:avLst/>
          </a:prstGeom>
          <a:ln w="28575">
            <a:solidFill>
              <a:srgbClr val="ED672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FD7D7DD-ACD4-2F81-C4B2-07C550886CCE}"/>
              </a:ext>
            </a:extLst>
          </p:cNvPr>
          <p:cNvCxnSpPr>
            <a:cxnSpLocks/>
          </p:cNvCxnSpPr>
          <p:nvPr/>
        </p:nvCxnSpPr>
        <p:spPr>
          <a:xfrm flipH="1">
            <a:off x="8768615" y="3267516"/>
            <a:ext cx="327259" cy="322968"/>
          </a:xfrm>
          <a:prstGeom prst="line">
            <a:avLst/>
          </a:prstGeom>
          <a:ln w="28575">
            <a:solidFill>
              <a:srgbClr val="ED672A"/>
            </a:solidFill>
          </a:ln>
        </p:spPr>
        <p:style>
          <a:lnRef idx="1">
            <a:schemeClr val="accent1"/>
          </a:lnRef>
          <a:fillRef idx="0">
            <a:schemeClr val="accent1"/>
          </a:fillRef>
          <a:effectRef idx="0">
            <a:schemeClr val="accent1"/>
          </a:effectRef>
          <a:fontRef idx="minor">
            <a:schemeClr val="tx1"/>
          </a:fontRef>
        </p:style>
      </p:cxnSp>
      <p:pic>
        <p:nvPicPr>
          <p:cNvPr id="14" name="Picture 13" descr="A map of a state with blue and white text&#10;&#10;Description automatically generated">
            <a:extLst>
              <a:ext uri="{FF2B5EF4-FFF2-40B4-BE49-F238E27FC236}">
                <a16:creationId xmlns:a16="http://schemas.microsoft.com/office/drawing/2014/main" id="{5A36BD4E-98A2-AF74-36A8-F622214E9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0505" y="3790427"/>
            <a:ext cx="5870737" cy="2583698"/>
          </a:xfrm>
          <a:prstGeom prst="rect">
            <a:avLst/>
          </a:prstGeom>
        </p:spPr>
      </p:pic>
      <p:sp>
        <p:nvSpPr>
          <p:cNvPr id="6" name="Rectangle 5">
            <a:extLst>
              <a:ext uri="{FF2B5EF4-FFF2-40B4-BE49-F238E27FC236}">
                <a16:creationId xmlns:a16="http://schemas.microsoft.com/office/drawing/2014/main" id="{039C348B-EC06-4FA3-34E6-E2FC757FBE53}"/>
              </a:ext>
            </a:extLst>
          </p:cNvPr>
          <p:cNvSpPr/>
          <p:nvPr/>
        </p:nvSpPr>
        <p:spPr>
          <a:xfrm>
            <a:off x="6663447" y="3790427"/>
            <a:ext cx="1643974" cy="546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02480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1436</Words>
  <Application>Microsoft Office PowerPoint</Application>
  <PresentationFormat>Widescreen</PresentationFormat>
  <Paragraphs>326</Paragraphs>
  <Slides>43</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__Inter_9da747</vt:lpstr>
      <vt:lpstr>Agency FB</vt:lpstr>
      <vt:lpstr>Arial</vt:lpstr>
      <vt:lpstr>Avenir</vt:lpstr>
      <vt:lpstr>Calibri</vt:lpstr>
      <vt:lpstr>Calibri Light</vt:lpstr>
      <vt:lpstr>Cambria</vt:lpstr>
      <vt:lpstr>Corbel</vt:lpstr>
      <vt:lpstr>Office Theme</vt:lpstr>
      <vt:lpstr>Bioimaging data analysis on the HPC</vt:lpstr>
      <vt:lpstr>Session 1:  HPC organization and access </vt:lpstr>
      <vt:lpstr>To cover in this course</vt:lpstr>
      <vt:lpstr>PowerPoint Presentation</vt:lpstr>
      <vt:lpstr>Collaboration with VSC</vt:lpstr>
      <vt:lpstr>What do you know about HPC ?</vt:lpstr>
      <vt:lpstr>Now          vs         future</vt:lpstr>
      <vt:lpstr>Use case for HPC</vt:lpstr>
      <vt:lpstr>Flemish supercomputer centre (VSC)</vt:lpstr>
      <vt:lpstr>High performance computing</vt:lpstr>
      <vt:lpstr>VSC components</vt:lpstr>
      <vt:lpstr>Questions </vt:lpstr>
      <vt:lpstr>Structure cluster VSC</vt:lpstr>
      <vt:lpstr>Creating a job: what you need</vt:lpstr>
      <vt:lpstr>Documentation</vt:lpstr>
      <vt:lpstr>Session 2: Infrastructure</vt:lpstr>
      <vt:lpstr>HPC before and now</vt:lpstr>
      <vt:lpstr>Open OnDemand framework</vt:lpstr>
      <vt:lpstr>VIB compute</vt:lpstr>
      <vt:lpstr>Different HPC flavours</vt:lpstr>
      <vt:lpstr>Open OnDemand framework what to use</vt:lpstr>
      <vt:lpstr>BAND: Bioimage Analysis Desktop</vt:lpstr>
      <vt:lpstr>How to log in to Open On Demand </vt:lpstr>
      <vt:lpstr>Neurodesk: for data analysis in neuroimaging </vt:lpstr>
      <vt:lpstr>Jupyterlab</vt:lpstr>
      <vt:lpstr>Jupyterlab</vt:lpstr>
      <vt:lpstr>Which part of the VSC should I use for the following processes ?</vt:lpstr>
      <vt:lpstr>Session 3:  Data transfer</vt:lpstr>
      <vt:lpstr>How to log in to Open On Demand </vt:lpstr>
      <vt:lpstr>How to start BAND on the VSC</vt:lpstr>
      <vt:lpstr>A lot of software is installed on VSC</vt:lpstr>
      <vt:lpstr>Some useful command</vt:lpstr>
      <vt:lpstr>Globus enables a unified Access across disparate systems</vt:lpstr>
      <vt:lpstr>Data transfer </vt:lpstr>
      <vt:lpstr>From your PC to $VSC_SCRATCH_PROJECT_BASE</vt:lpstr>
      <vt:lpstr>Exercise: how to use Globus</vt:lpstr>
      <vt:lpstr>From $VSC_SCRATCH_PROJECT_BASE to backed-up data</vt:lpstr>
      <vt:lpstr>For Leuven: copy back to external drive</vt:lpstr>
      <vt:lpstr>Why do we care about data management?</vt:lpstr>
      <vt:lpstr>What to do with your data</vt:lpstr>
      <vt:lpstr>What is ManGO ?</vt:lpstr>
      <vt:lpstr>Where to save data</vt:lpstr>
      <vt:lpstr>RDM: where to save your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 Woller</dc:creator>
  <cp:lastModifiedBy>Tatiana Woller</cp:lastModifiedBy>
  <cp:revision>136</cp:revision>
  <dcterms:created xsi:type="dcterms:W3CDTF">2024-04-03T09:48:43Z</dcterms:created>
  <dcterms:modified xsi:type="dcterms:W3CDTF">2024-05-29T09:22:55Z</dcterms:modified>
</cp:coreProperties>
</file>